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3"/>
  </p:notesMasterIdLst>
  <p:handoutMasterIdLst>
    <p:handoutMasterId r:id="rId94"/>
  </p:handoutMasterIdLst>
  <p:sldIdLst>
    <p:sldId id="256" r:id="rId2"/>
    <p:sldId id="257" r:id="rId3"/>
    <p:sldId id="266" r:id="rId4"/>
    <p:sldId id="270" r:id="rId5"/>
    <p:sldId id="271" r:id="rId6"/>
    <p:sldId id="272" r:id="rId7"/>
    <p:sldId id="273" r:id="rId8"/>
    <p:sldId id="274" r:id="rId9"/>
    <p:sldId id="275" r:id="rId10"/>
    <p:sldId id="276" r:id="rId11"/>
    <p:sldId id="280" r:id="rId12"/>
    <p:sldId id="281" r:id="rId13"/>
    <p:sldId id="282" r:id="rId14"/>
    <p:sldId id="283" r:id="rId15"/>
    <p:sldId id="284" r:id="rId16"/>
    <p:sldId id="285" r:id="rId17"/>
    <p:sldId id="286" r:id="rId18"/>
    <p:sldId id="287" r:id="rId19"/>
    <p:sldId id="288" r:id="rId20"/>
    <p:sldId id="289"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2" r:id="rId81"/>
    <p:sldId id="353" r:id="rId82"/>
    <p:sldId id="354" r:id="rId83"/>
    <p:sldId id="355" r:id="rId84"/>
    <p:sldId id="356" r:id="rId85"/>
    <p:sldId id="357" r:id="rId86"/>
    <p:sldId id="358" r:id="rId87"/>
    <p:sldId id="359" r:id="rId88"/>
    <p:sldId id="360" r:id="rId89"/>
    <p:sldId id="361" r:id="rId90"/>
    <p:sldId id="362" r:id="rId91"/>
    <p:sldId id="363"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010"/>
    <a:srgbClr val="942D0B"/>
    <a:srgbClr val="E6E6E6"/>
    <a:srgbClr val="FFFFFF"/>
    <a:srgbClr val="76280B"/>
    <a:srgbClr val="F6BF73"/>
    <a:srgbClr val="F9D4A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248" autoAdjust="0"/>
  </p:normalViewPr>
  <p:slideViewPr>
    <p:cSldViewPr snapToGrid="0">
      <p:cViewPr varScale="1">
        <p:scale>
          <a:sx n="53" d="100"/>
          <a:sy n="53" d="100"/>
        </p:scale>
        <p:origin x="78" y="624"/>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805758-D2E5-47F1-BDC8-64F96AB837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9A4D7A7-60FE-4B51-8D3B-098FB2A1B3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866161-D383-45DC-9645-1D21647A8641}" type="datetimeFigureOut">
              <a:rPr lang="en-US" smtClean="0"/>
              <a:t>1/11/2022</a:t>
            </a:fld>
            <a:endParaRPr lang="en-US" dirty="0"/>
          </a:p>
        </p:txBody>
      </p:sp>
      <p:sp>
        <p:nvSpPr>
          <p:cNvPr id="4" name="Footer Placeholder 3">
            <a:extLst>
              <a:ext uri="{FF2B5EF4-FFF2-40B4-BE49-F238E27FC236}">
                <a16:creationId xmlns:a16="http://schemas.microsoft.com/office/drawing/2014/main" id="{0748030B-DA71-4B18-AA7C-F991BCB518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BD65FCA-070F-4A6D-A2E0-D5EBEAABC9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64D2B8-7AFA-4F86-9DF3-A6BBE4E238C1}" type="slidenum">
              <a:rPr lang="en-US" smtClean="0"/>
              <a:t>‹#›</a:t>
            </a:fld>
            <a:endParaRPr lang="en-US" dirty="0"/>
          </a:p>
        </p:txBody>
      </p:sp>
    </p:spTree>
    <p:extLst>
      <p:ext uri="{BB962C8B-B14F-4D97-AF65-F5344CB8AC3E}">
        <p14:creationId xmlns:p14="http://schemas.microsoft.com/office/powerpoint/2010/main" val="369034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789D0-CA34-4934-A369-C3113E12A3EF}" type="datetimeFigureOut">
              <a:rPr lang="en-US" smtClean="0"/>
              <a:t>1/11/2022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79418-37EB-4378-AD22-89DBB000B0DA}" type="slidenum">
              <a:rPr lang="en-US" smtClean="0"/>
              <a:t>‹#›</a:t>
            </a:fld>
            <a:endParaRPr lang="en-US" dirty="0"/>
          </a:p>
        </p:txBody>
      </p:sp>
    </p:spTree>
    <p:extLst>
      <p:ext uri="{BB962C8B-B14F-4D97-AF65-F5344CB8AC3E}">
        <p14:creationId xmlns:p14="http://schemas.microsoft.com/office/powerpoint/2010/main" val="376464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 to presenter: </a:t>
            </a:r>
          </a:p>
          <a:p>
            <a:r>
              <a:rPr lang="en-US" i="1" dirty="0"/>
              <a:t>What is your purpose for sharing this reflection</a:t>
            </a:r>
            <a:r>
              <a:rPr lang="en-US" i="1" baseline="0" dirty="0"/>
              <a:t>?</a:t>
            </a:r>
          </a:p>
          <a:p>
            <a:r>
              <a:rPr lang="en-US" i="1" baseline="0" dirty="0"/>
              <a:t>Is it at the end of a unit or project?  </a:t>
            </a:r>
          </a:p>
          <a:p>
            <a:r>
              <a:rPr lang="en-US" i="1" baseline="0" dirty="0"/>
              <a:t>Are you sharing this reflection, at the attainment of a learning goal you set for yourself?  </a:t>
            </a:r>
          </a:p>
          <a:p>
            <a:r>
              <a:rPr lang="en-US" i="1" baseline="0" dirty="0"/>
              <a:t>Is it at the end of a course?  </a:t>
            </a:r>
          </a:p>
          <a:p>
            <a:endParaRPr lang="en-US" baseline="0" dirty="0"/>
          </a:p>
          <a:p>
            <a:r>
              <a:rPr lang="en-US" baseline="0" dirty="0"/>
              <a:t>State your purpose for the reflection or even the purpose of the learning experience or learning goal.  Be clear and be specific in stating your purpose.</a:t>
            </a:r>
            <a:endParaRPr lang="en-US" dirty="0"/>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a:t>
            </a:fld>
            <a:endParaRPr lang="en-US" dirty="0"/>
          </a:p>
        </p:txBody>
      </p:sp>
    </p:spTree>
    <p:extLst>
      <p:ext uri="{BB962C8B-B14F-4D97-AF65-F5344CB8AC3E}">
        <p14:creationId xmlns:p14="http://schemas.microsoft.com/office/powerpoint/2010/main" val="3144734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 to presenter: </a:t>
            </a:r>
          </a:p>
          <a:p>
            <a:r>
              <a:rPr lang="en-US" i="1" dirty="0"/>
              <a:t>What is your purpose for sharing this reflection</a:t>
            </a:r>
            <a:r>
              <a:rPr lang="en-US" i="1" baseline="0" dirty="0"/>
              <a:t>?</a:t>
            </a:r>
          </a:p>
          <a:p>
            <a:r>
              <a:rPr lang="en-US" i="1" baseline="0" dirty="0"/>
              <a:t>Is it at the end of a unit or project?  </a:t>
            </a:r>
          </a:p>
          <a:p>
            <a:r>
              <a:rPr lang="en-US" i="1" baseline="0" dirty="0"/>
              <a:t>Are you sharing this reflection, at the attainment of a learning goal you set for yourself?  </a:t>
            </a:r>
          </a:p>
          <a:p>
            <a:r>
              <a:rPr lang="en-US" i="1" baseline="0" dirty="0"/>
              <a:t>Is it at the end of a course?  </a:t>
            </a:r>
          </a:p>
          <a:p>
            <a:endParaRPr lang="en-US" baseline="0" dirty="0"/>
          </a:p>
          <a:p>
            <a:r>
              <a:rPr lang="en-US" baseline="0" dirty="0"/>
              <a:t>State your purpose for the reflection or even the purpose of the learning experience or learning goal.  Be clear and be specific in stating your purpose.</a:t>
            </a:r>
            <a:endParaRPr lang="en-US" dirty="0"/>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11</a:t>
            </a:fld>
            <a:endParaRPr lang="en-US" dirty="0"/>
          </a:p>
        </p:txBody>
      </p:sp>
    </p:spTree>
    <p:extLst>
      <p:ext uri="{BB962C8B-B14F-4D97-AF65-F5344CB8AC3E}">
        <p14:creationId xmlns:p14="http://schemas.microsoft.com/office/powerpoint/2010/main" val="230608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12</a:t>
            </a:fld>
            <a:endParaRPr lang="en-US" dirty="0"/>
          </a:p>
        </p:txBody>
      </p:sp>
    </p:spTree>
    <p:extLst>
      <p:ext uri="{BB962C8B-B14F-4D97-AF65-F5344CB8AC3E}">
        <p14:creationId xmlns:p14="http://schemas.microsoft.com/office/powerpoint/2010/main" val="3734802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13</a:t>
            </a:fld>
            <a:endParaRPr lang="en-US" dirty="0"/>
          </a:p>
        </p:txBody>
      </p:sp>
    </p:spTree>
    <p:extLst>
      <p:ext uri="{BB962C8B-B14F-4D97-AF65-F5344CB8AC3E}">
        <p14:creationId xmlns:p14="http://schemas.microsoft.com/office/powerpoint/2010/main" val="2407838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14</a:t>
            </a:fld>
            <a:endParaRPr lang="en-US" dirty="0"/>
          </a:p>
        </p:txBody>
      </p:sp>
    </p:spTree>
    <p:extLst>
      <p:ext uri="{BB962C8B-B14F-4D97-AF65-F5344CB8AC3E}">
        <p14:creationId xmlns:p14="http://schemas.microsoft.com/office/powerpoint/2010/main" val="3507834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15</a:t>
            </a:fld>
            <a:endParaRPr lang="en-US" dirty="0"/>
          </a:p>
        </p:txBody>
      </p:sp>
    </p:spTree>
    <p:extLst>
      <p:ext uri="{BB962C8B-B14F-4D97-AF65-F5344CB8AC3E}">
        <p14:creationId xmlns:p14="http://schemas.microsoft.com/office/powerpoint/2010/main" val="3553432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16</a:t>
            </a:fld>
            <a:endParaRPr lang="en-US" dirty="0"/>
          </a:p>
        </p:txBody>
      </p:sp>
    </p:spTree>
    <p:extLst>
      <p:ext uri="{BB962C8B-B14F-4D97-AF65-F5344CB8AC3E}">
        <p14:creationId xmlns:p14="http://schemas.microsoft.com/office/powerpoint/2010/main" val="426785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17</a:t>
            </a:fld>
            <a:endParaRPr lang="en-US" dirty="0"/>
          </a:p>
        </p:txBody>
      </p:sp>
    </p:spTree>
    <p:extLst>
      <p:ext uri="{BB962C8B-B14F-4D97-AF65-F5344CB8AC3E}">
        <p14:creationId xmlns:p14="http://schemas.microsoft.com/office/powerpoint/2010/main" val="781169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18</a:t>
            </a:fld>
            <a:endParaRPr lang="en-US" dirty="0"/>
          </a:p>
        </p:txBody>
      </p:sp>
    </p:spTree>
    <p:extLst>
      <p:ext uri="{BB962C8B-B14F-4D97-AF65-F5344CB8AC3E}">
        <p14:creationId xmlns:p14="http://schemas.microsoft.com/office/powerpoint/2010/main" val="32461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19</a:t>
            </a:fld>
            <a:endParaRPr lang="en-US" dirty="0"/>
          </a:p>
        </p:txBody>
      </p:sp>
    </p:spTree>
    <p:extLst>
      <p:ext uri="{BB962C8B-B14F-4D97-AF65-F5344CB8AC3E}">
        <p14:creationId xmlns:p14="http://schemas.microsoft.com/office/powerpoint/2010/main" val="3206118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20</a:t>
            </a:fld>
            <a:endParaRPr lang="en-US" dirty="0"/>
          </a:p>
        </p:txBody>
      </p:sp>
    </p:spTree>
    <p:extLst>
      <p:ext uri="{BB962C8B-B14F-4D97-AF65-F5344CB8AC3E}">
        <p14:creationId xmlns:p14="http://schemas.microsoft.com/office/powerpoint/2010/main" val="390131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a:t>
            </a:fld>
            <a:endParaRPr lang="en-US" dirty="0"/>
          </a:p>
        </p:txBody>
      </p:sp>
    </p:spTree>
    <p:extLst>
      <p:ext uri="{BB962C8B-B14F-4D97-AF65-F5344CB8AC3E}">
        <p14:creationId xmlns:p14="http://schemas.microsoft.com/office/powerpoint/2010/main" val="352591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 to presenter: </a:t>
            </a:r>
          </a:p>
          <a:p>
            <a:r>
              <a:rPr lang="en-US" i="1" dirty="0"/>
              <a:t>What is your purpose for sharing this reflection</a:t>
            </a:r>
            <a:r>
              <a:rPr lang="en-US" i="1" baseline="0" dirty="0"/>
              <a:t>?</a:t>
            </a:r>
          </a:p>
          <a:p>
            <a:r>
              <a:rPr lang="en-US" i="1" baseline="0" dirty="0"/>
              <a:t>Is it at the end of a unit or project?  </a:t>
            </a:r>
          </a:p>
          <a:p>
            <a:r>
              <a:rPr lang="en-US" i="1" baseline="0" dirty="0"/>
              <a:t>Are you sharing this reflection, at the attainment of a learning goal you set for yourself?  </a:t>
            </a:r>
          </a:p>
          <a:p>
            <a:r>
              <a:rPr lang="en-US" i="1" baseline="0" dirty="0"/>
              <a:t>Is it at the end of a course?  </a:t>
            </a:r>
          </a:p>
          <a:p>
            <a:endParaRPr lang="en-US" baseline="0" dirty="0"/>
          </a:p>
          <a:p>
            <a:r>
              <a:rPr lang="en-US" baseline="0" dirty="0"/>
              <a:t>State your purpose for the reflection or even the purpose of the learning experience or learning goal.  Be clear and be specific in stating your purpose.</a:t>
            </a:r>
            <a:endParaRPr lang="en-US" dirty="0"/>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21</a:t>
            </a:fld>
            <a:endParaRPr lang="en-US" dirty="0"/>
          </a:p>
        </p:txBody>
      </p:sp>
    </p:spTree>
    <p:extLst>
      <p:ext uri="{BB962C8B-B14F-4D97-AF65-F5344CB8AC3E}">
        <p14:creationId xmlns:p14="http://schemas.microsoft.com/office/powerpoint/2010/main" val="1967882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22</a:t>
            </a:fld>
            <a:endParaRPr lang="en-US" dirty="0"/>
          </a:p>
        </p:txBody>
      </p:sp>
    </p:spTree>
    <p:extLst>
      <p:ext uri="{BB962C8B-B14F-4D97-AF65-F5344CB8AC3E}">
        <p14:creationId xmlns:p14="http://schemas.microsoft.com/office/powerpoint/2010/main" val="3606409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23</a:t>
            </a:fld>
            <a:endParaRPr lang="en-US" dirty="0"/>
          </a:p>
        </p:txBody>
      </p:sp>
    </p:spTree>
    <p:extLst>
      <p:ext uri="{BB962C8B-B14F-4D97-AF65-F5344CB8AC3E}">
        <p14:creationId xmlns:p14="http://schemas.microsoft.com/office/powerpoint/2010/main" val="695161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24</a:t>
            </a:fld>
            <a:endParaRPr lang="en-US" dirty="0"/>
          </a:p>
        </p:txBody>
      </p:sp>
    </p:spTree>
    <p:extLst>
      <p:ext uri="{BB962C8B-B14F-4D97-AF65-F5344CB8AC3E}">
        <p14:creationId xmlns:p14="http://schemas.microsoft.com/office/powerpoint/2010/main" val="3249147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25</a:t>
            </a:fld>
            <a:endParaRPr lang="en-US" dirty="0"/>
          </a:p>
        </p:txBody>
      </p:sp>
    </p:spTree>
    <p:extLst>
      <p:ext uri="{BB962C8B-B14F-4D97-AF65-F5344CB8AC3E}">
        <p14:creationId xmlns:p14="http://schemas.microsoft.com/office/powerpoint/2010/main" val="3702404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26</a:t>
            </a:fld>
            <a:endParaRPr lang="en-US" dirty="0"/>
          </a:p>
        </p:txBody>
      </p:sp>
    </p:spTree>
    <p:extLst>
      <p:ext uri="{BB962C8B-B14F-4D97-AF65-F5344CB8AC3E}">
        <p14:creationId xmlns:p14="http://schemas.microsoft.com/office/powerpoint/2010/main" val="296110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27</a:t>
            </a:fld>
            <a:endParaRPr lang="en-US" dirty="0"/>
          </a:p>
        </p:txBody>
      </p:sp>
    </p:spTree>
    <p:extLst>
      <p:ext uri="{BB962C8B-B14F-4D97-AF65-F5344CB8AC3E}">
        <p14:creationId xmlns:p14="http://schemas.microsoft.com/office/powerpoint/2010/main" val="1284570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28</a:t>
            </a:fld>
            <a:endParaRPr lang="en-US" dirty="0"/>
          </a:p>
        </p:txBody>
      </p:sp>
    </p:spTree>
    <p:extLst>
      <p:ext uri="{BB962C8B-B14F-4D97-AF65-F5344CB8AC3E}">
        <p14:creationId xmlns:p14="http://schemas.microsoft.com/office/powerpoint/2010/main" val="4205989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29</a:t>
            </a:fld>
            <a:endParaRPr lang="en-US" dirty="0"/>
          </a:p>
        </p:txBody>
      </p:sp>
    </p:spTree>
    <p:extLst>
      <p:ext uri="{BB962C8B-B14F-4D97-AF65-F5344CB8AC3E}">
        <p14:creationId xmlns:p14="http://schemas.microsoft.com/office/powerpoint/2010/main" val="735467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 to presenter: </a:t>
            </a:r>
          </a:p>
          <a:p>
            <a:r>
              <a:rPr lang="en-US" i="1" dirty="0"/>
              <a:t>What is your purpose for sharing this reflection</a:t>
            </a:r>
            <a:r>
              <a:rPr lang="en-US" i="1" baseline="0" dirty="0"/>
              <a:t>?</a:t>
            </a:r>
          </a:p>
          <a:p>
            <a:r>
              <a:rPr lang="en-US" i="1" baseline="0" dirty="0"/>
              <a:t>Is it at the end of a unit or project?  </a:t>
            </a:r>
          </a:p>
          <a:p>
            <a:r>
              <a:rPr lang="en-US" i="1" baseline="0" dirty="0"/>
              <a:t>Are you sharing this reflection, at the attainment of a learning goal you set for yourself?  </a:t>
            </a:r>
          </a:p>
          <a:p>
            <a:r>
              <a:rPr lang="en-US" i="1" baseline="0" dirty="0"/>
              <a:t>Is it at the end of a course?  </a:t>
            </a:r>
          </a:p>
          <a:p>
            <a:endParaRPr lang="en-US" baseline="0" dirty="0"/>
          </a:p>
          <a:p>
            <a:r>
              <a:rPr lang="en-US" baseline="0" dirty="0"/>
              <a:t>State your purpose for the reflection or even the purpose of the learning experience or learning goal.  Be clear and be specific in stating your purpose.</a:t>
            </a:r>
            <a:endParaRPr lang="en-US" dirty="0"/>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30</a:t>
            </a:fld>
            <a:endParaRPr lang="en-US" dirty="0"/>
          </a:p>
        </p:txBody>
      </p:sp>
    </p:spTree>
    <p:extLst>
      <p:ext uri="{BB962C8B-B14F-4D97-AF65-F5344CB8AC3E}">
        <p14:creationId xmlns:p14="http://schemas.microsoft.com/office/powerpoint/2010/main" val="366432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a:t>
            </a:fld>
            <a:endParaRPr lang="en-US" dirty="0"/>
          </a:p>
        </p:txBody>
      </p:sp>
    </p:spTree>
    <p:extLst>
      <p:ext uri="{BB962C8B-B14F-4D97-AF65-F5344CB8AC3E}">
        <p14:creationId xmlns:p14="http://schemas.microsoft.com/office/powerpoint/2010/main" val="2154078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31</a:t>
            </a:fld>
            <a:endParaRPr lang="en-US" dirty="0"/>
          </a:p>
        </p:txBody>
      </p:sp>
    </p:spTree>
    <p:extLst>
      <p:ext uri="{BB962C8B-B14F-4D97-AF65-F5344CB8AC3E}">
        <p14:creationId xmlns:p14="http://schemas.microsoft.com/office/powerpoint/2010/main" val="1012406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32</a:t>
            </a:fld>
            <a:endParaRPr lang="en-US" dirty="0"/>
          </a:p>
        </p:txBody>
      </p:sp>
    </p:spTree>
    <p:extLst>
      <p:ext uri="{BB962C8B-B14F-4D97-AF65-F5344CB8AC3E}">
        <p14:creationId xmlns:p14="http://schemas.microsoft.com/office/powerpoint/2010/main" val="1056101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33</a:t>
            </a:fld>
            <a:endParaRPr lang="en-US" dirty="0"/>
          </a:p>
        </p:txBody>
      </p:sp>
    </p:spTree>
    <p:extLst>
      <p:ext uri="{BB962C8B-B14F-4D97-AF65-F5344CB8AC3E}">
        <p14:creationId xmlns:p14="http://schemas.microsoft.com/office/powerpoint/2010/main" val="2472973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34</a:t>
            </a:fld>
            <a:endParaRPr lang="en-US" dirty="0"/>
          </a:p>
        </p:txBody>
      </p:sp>
    </p:spTree>
    <p:extLst>
      <p:ext uri="{BB962C8B-B14F-4D97-AF65-F5344CB8AC3E}">
        <p14:creationId xmlns:p14="http://schemas.microsoft.com/office/powerpoint/2010/main" val="861236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35</a:t>
            </a:fld>
            <a:endParaRPr lang="en-US" dirty="0"/>
          </a:p>
        </p:txBody>
      </p:sp>
    </p:spTree>
    <p:extLst>
      <p:ext uri="{BB962C8B-B14F-4D97-AF65-F5344CB8AC3E}">
        <p14:creationId xmlns:p14="http://schemas.microsoft.com/office/powerpoint/2010/main" val="968324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36</a:t>
            </a:fld>
            <a:endParaRPr lang="en-US" dirty="0"/>
          </a:p>
        </p:txBody>
      </p:sp>
    </p:spTree>
    <p:extLst>
      <p:ext uri="{BB962C8B-B14F-4D97-AF65-F5344CB8AC3E}">
        <p14:creationId xmlns:p14="http://schemas.microsoft.com/office/powerpoint/2010/main" val="520601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37</a:t>
            </a:fld>
            <a:endParaRPr lang="en-US" dirty="0"/>
          </a:p>
        </p:txBody>
      </p:sp>
    </p:spTree>
    <p:extLst>
      <p:ext uri="{BB962C8B-B14F-4D97-AF65-F5344CB8AC3E}">
        <p14:creationId xmlns:p14="http://schemas.microsoft.com/office/powerpoint/2010/main" val="1409212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38</a:t>
            </a:fld>
            <a:endParaRPr lang="en-US" dirty="0"/>
          </a:p>
        </p:txBody>
      </p:sp>
    </p:spTree>
    <p:extLst>
      <p:ext uri="{BB962C8B-B14F-4D97-AF65-F5344CB8AC3E}">
        <p14:creationId xmlns:p14="http://schemas.microsoft.com/office/powerpoint/2010/main" val="1428301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39</a:t>
            </a:fld>
            <a:endParaRPr lang="en-US" dirty="0"/>
          </a:p>
        </p:txBody>
      </p:sp>
    </p:spTree>
    <p:extLst>
      <p:ext uri="{BB962C8B-B14F-4D97-AF65-F5344CB8AC3E}">
        <p14:creationId xmlns:p14="http://schemas.microsoft.com/office/powerpoint/2010/main" val="2261711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40</a:t>
            </a:fld>
            <a:endParaRPr lang="en-US" dirty="0"/>
          </a:p>
        </p:txBody>
      </p:sp>
    </p:spTree>
    <p:extLst>
      <p:ext uri="{BB962C8B-B14F-4D97-AF65-F5344CB8AC3E}">
        <p14:creationId xmlns:p14="http://schemas.microsoft.com/office/powerpoint/2010/main" val="259161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a:t>
            </a:fld>
            <a:endParaRPr lang="en-US" dirty="0"/>
          </a:p>
        </p:txBody>
      </p:sp>
    </p:spTree>
    <p:extLst>
      <p:ext uri="{BB962C8B-B14F-4D97-AF65-F5344CB8AC3E}">
        <p14:creationId xmlns:p14="http://schemas.microsoft.com/office/powerpoint/2010/main" val="3218253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41</a:t>
            </a:fld>
            <a:endParaRPr lang="en-US" dirty="0"/>
          </a:p>
        </p:txBody>
      </p:sp>
    </p:spTree>
    <p:extLst>
      <p:ext uri="{BB962C8B-B14F-4D97-AF65-F5344CB8AC3E}">
        <p14:creationId xmlns:p14="http://schemas.microsoft.com/office/powerpoint/2010/main" val="499965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42</a:t>
            </a:fld>
            <a:endParaRPr lang="en-US" dirty="0"/>
          </a:p>
        </p:txBody>
      </p:sp>
    </p:spTree>
    <p:extLst>
      <p:ext uri="{BB962C8B-B14F-4D97-AF65-F5344CB8AC3E}">
        <p14:creationId xmlns:p14="http://schemas.microsoft.com/office/powerpoint/2010/main" val="3500209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43</a:t>
            </a:fld>
            <a:endParaRPr lang="en-US" dirty="0"/>
          </a:p>
        </p:txBody>
      </p:sp>
    </p:spTree>
    <p:extLst>
      <p:ext uri="{BB962C8B-B14F-4D97-AF65-F5344CB8AC3E}">
        <p14:creationId xmlns:p14="http://schemas.microsoft.com/office/powerpoint/2010/main" val="1248807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44</a:t>
            </a:fld>
            <a:endParaRPr lang="en-US" dirty="0"/>
          </a:p>
        </p:txBody>
      </p:sp>
    </p:spTree>
    <p:extLst>
      <p:ext uri="{BB962C8B-B14F-4D97-AF65-F5344CB8AC3E}">
        <p14:creationId xmlns:p14="http://schemas.microsoft.com/office/powerpoint/2010/main" val="2837214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45</a:t>
            </a:fld>
            <a:endParaRPr lang="en-US" dirty="0"/>
          </a:p>
        </p:txBody>
      </p:sp>
    </p:spTree>
    <p:extLst>
      <p:ext uri="{BB962C8B-B14F-4D97-AF65-F5344CB8AC3E}">
        <p14:creationId xmlns:p14="http://schemas.microsoft.com/office/powerpoint/2010/main" val="3373780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46</a:t>
            </a:fld>
            <a:endParaRPr lang="en-US" dirty="0"/>
          </a:p>
        </p:txBody>
      </p:sp>
    </p:spTree>
    <p:extLst>
      <p:ext uri="{BB962C8B-B14F-4D97-AF65-F5344CB8AC3E}">
        <p14:creationId xmlns:p14="http://schemas.microsoft.com/office/powerpoint/2010/main" val="2642759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47</a:t>
            </a:fld>
            <a:endParaRPr lang="en-US" dirty="0"/>
          </a:p>
        </p:txBody>
      </p:sp>
    </p:spTree>
    <p:extLst>
      <p:ext uri="{BB962C8B-B14F-4D97-AF65-F5344CB8AC3E}">
        <p14:creationId xmlns:p14="http://schemas.microsoft.com/office/powerpoint/2010/main" val="740454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48</a:t>
            </a:fld>
            <a:endParaRPr lang="en-US" dirty="0"/>
          </a:p>
        </p:txBody>
      </p:sp>
    </p:spTree>
    <p:extLst>
      <p:ext uri="{BB962C8B-B14F-4D97-AF65-F5344CB8AC3E}">
        <p14:creationId xmlns:p14="http://schemas.microsoft.com/office/powerpoint/2010/main" val="536296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49</a:t>
            </a:fld>
            <a:endParaRPr lang="en-US" dirty="0"/>
          </a:p>
        </p:txBody>
      </p:sp>
    </p:spTree>
    <p:extLst>
      <p:ext uri="{BB962C8B-B14F-4D97-AF65-F5344CB8AC3E}">
        <p14:creationId xmlns:p14="http://schemas.microsoft.com/office/powerpoint/2010/main" val="3783507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50</a:t>
            </a:fld>
            <a:endParaRPr lang="en-US" dirty="0"/>
          </a:p>
        </p:txBody>
      </p:sp>
    </p:spTree>
    <p:extLst>
      <p:ext uri="{BB962C8B-B14F-4D97-AF65-F5344CB8AC3E}">
        <p14:creationId xmlns:p14="http://schemas.microsoft.com/office/powerpoint/2010/main" val="177426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a:t>
            </a:fld>
            <a:endParaRPr lang="en-US" dirty="0"/>
          </a:p>
        </p:txBody>
      </p:sp>
    </p:spTree>
    <p:extLst>
      <p:ext uri="{BB962C8B-B14F-4D97-AF65-F5344CB8AC3E}">
        <p14:creationId xmlns:p14="http://schemas.microsoft.com/office/powerpoint/2010/main" val="228317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51</a:t>
            </a:fld>
            <a:endParaRPr lang="en-US" dirty="0"/>
          </a:p>
        </p:txBody>
      </p:sp>
    </p:spTree>
    <p:extLst>
      <p:ext uri="{BB962C8B-B14F-4D97-AF65-F5344CB8AC3E}">
        <p14:creationId xmlns:p14="http://schemas.microsoft.com/office/powerpoint/2010/main" val="522276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52</a:t>
            </a:fld>
            <a:endParaRPr lang="en-US" dirty="0"/>
          </a:p>
        </p:txBody>
      </p:sp>
    </p:spTree>
    <p:extLst>
      <p:ext uri="{BB962C8B-B14F-4D97-AF65-F5344CB8AC3E}">
        <p14:creationId xmlns:p14="http://schemas.microsoft.com/office/powerpoint/2010/main" val="19852883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 to presenter: </a:t>
            </a:r>
          </a:p>
          <a:p>
            <a:r>
              <a:rPr lang="en-US" i="1" dirty="0"/>
              <a:t>What is your purpose for sharing this reflection</a:t>
            </a:r>
            <a:r>
              <a:rPr lang="en-US" i="1" baseline="0" dirty="0"/>
              <a:t>?</a:t>
            </a:r>
          </a:p>
          <a:p>
            <a:r>
              <a:rPr lang="en-US" i="1" baseline="0" dirty="0"/>
              <a:t>Is it at the end of a unit or project?  </a:t>
            </a:r>
          </a:p>
          <a:p>
            <a:r>
              <a:rPr lang="en-US" i="1" baseline="0" dirty="0"/>
              <a:t>Are you sharing this reflection, at the attainment of a learning goal you set for yourself?  </a:t>
            </a:r>
          </a:p>
          <a:p>
            <a:r>
              <a:rPr lang="en-US" i="1" baseline="0" dirty="0"/>
              <a:t>Is it at the end of a course?  </a:t>
            </a:r>
          </a:p>
          <a:p>
            <a:endParaRPr lang="en-US" baseline="0" dirty="0"/>
          </a:p>
          <a:p>
            <a:r>
              <a:rPr lang="en-US" baseline="0" dirty="0"/>
              <a:t>State your purpose for the reflection or even the purpose of the learning experience or learning goal.  Be clear and be specific in stating your purpose.</a:t>
            </a:r>
            <a:endParaRPr lang="en-US" dirty="0"/>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53</a:t>
            </a:fld>
            <a:endParaRPr lang="en-US" dirty="0"/>
          </a:p>
        </p:txBody>
      </p:sp>
    </p:spTree>
    <p:extLst>
      <p:ext uri="{BB962C8B-B14F-4D97-AF65-F5344CB8AC3E}">
        <p14:creationId xmlns:p14="http://schemas.microsoft.com/office/powerpoint/2010/main" val="40689650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54</a:t>
            </a:fld>
            <a:endParaRPr lang="en-US" dirty="0"/>
          </a:p>
        </p:txBody>
      </p:sp>
    </p:spTree>
    <p:extLst>
      <p:ext uri="{BB962C8B-B14F-4D97-AF65-F5344CB8AC3E}">
        <p14:creationId xmlns:p14="http://schemas.microsoft.com/office/powerpoint/2010/main" val="3032112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55</a:t>
            </a:fld>
            <a:endParaRPr lang="en-US" dirty="0"/>
          </a:p>
        </p:txBody>
      </p:sp>
    </p:spTree>
    <p:extLst>
      <p:ext uri="{BB962C8B-B14F-4D97-AF65-F5344CB8AC3E}">
        <p14:creationId xmlns:p14="http://schemas.microsoft.com/office/powerpoint/2010/main" val="1614303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56</a:t>
            </a:fld>
            <a:endParaRPr lang="en-US" dirty="0"/>
          </a:p>
        </p:txBody>
      </p:sp>
    </p:spTree>
    <p:extLst>
      <p:ext uri="{BB962C8B-B14F-4D97-AF65-F5344CB8AC3E}">
        <p14:creationId xmlns:p14="http://schemas.microsoft.com/office/powerpoint/2010/main" val="3396872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57</a:t>
            </a:fld>
            <a:endParaRPr lang="en-US" dirty="0"/>
          </a:p>
        </p:txBody>
      </p:sp>
    </p:spTree>
    <p:extLst>
      <p:ext uri="{BB962C8B-B14F-4D97-AF65-F5344CB8AC3E}">
        <p14:creationId xmlns:p14="http://schemas.microsoft.com/office/powerpoint/2010/main" val="555007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58</a:t>
            </a:fld>
            <a:endParaRPr lang="en-US" dirty="0"/>
          </a:p>
        </p:txBody>
      </p:sp>
    </p:spTree>
    <p:extLst>
      <p:ext uri="{BB962C8B-B14F-4D97-AF65-F5344CB8AC3E}">
        <p14:creationId xmlns:p14="http://schemas.microsoft.com/office/powerpoint/2010/main" val="3344695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59</a:t>
            </a:fld>
            <a:endParaRPr lang="en-US" dirty="0"/>
          </a:p>
        </p:txBody>
      </p:sp>
    </p:spTree>
    <p:extLst>
      <p:ext uri="{BB962C8B-B14F-4D97-AF65-F5344CB8AC3E}">
        <p14:creationId xmlns:p14="http://schemas.microsoft.com/office/powerpoint/2010/main" val="15928949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60</a:t>
            </a:fld>
            <a:endParaRPr lang="en-US" dirty="0"/>
          </a:p>
        </p:txBody>
      </p:sp>
    </p:spTree>
    <p:extLst>
      <p:ext uri="{BB962C8B-B14F-4D97-AF65-F5344CB8AC3E}">
        <p14:creationId xmlns:p14="http://schemas.microsoft.com/office/powerpoint/2010/main" val="1913868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 to presenter: </a:t>
            </a:r>
          </a:p>
          <a:p>
            <a:r>
              <a:rPr lang="en-US" i="1" dirty="0"/>
              <a:t>What is your purpose for sharing this reflection</a:t>
            </a:r>
            <a:r>
              <a:rPr lang="en-US" i="1" baseline="0" dirty="0"/>
              <a:t>?</a:t>
            </a:r>
          </a:p>
          <a:p>
            <a:r>
              <a:rPr lang="en-US" i="1" baseline="0" dirty="0"/>
              <a:t>Is it at the end of a unit or project?  </a:t>
            </a:r>
          </a:p>
          <a:p>
            <a:r>
              <a:rPr lang="en-US" i="1" baseline="0" dirty="0"/>
              <a:t>Are you sharing this reflection, at the attainment of a learning goal you set for yourself?  </a:t>
            </a:r>
          </a:p>
          <a:p>
            <a:r>
              <a:rPr lang="en-US" i="1" baseline="0" dirty="0"/>
              <a:t>Is it at the end of a course?  </a:t>
            </a:r>
          </a:p>
          <a:p>
            <a:endParaRPr lang="en-US" baseline="0" dirty="0"/>
          </a:p>
          <a:p>
            <a:r>
              <a:rPr lang="en-US" baseline="0" dirty="0"/>
              <a:t>State your purpose for the reflection or even the purpose of the learning experience or learning goal.  Be clear and be specific in stating your purpose.</a:t>
            </a:r>
            <a:endParaRPr lang="en-US" dirty="0"/>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a:t>
            </a:fld>
            <a:endParaRPr lang="en-US" dirty="0"/>
          </a:p>
        </p:txBody>
      </p:sp>
    </p:spTree>
    <p:extLst>
      <p:ext uri="{BB962C8B-B14F-4D97-AF65-F5344CB8AC3E}">
        <p14:creationId xmlns:p14="http://schemas.microsoft.com/office/powerpoint/2010/main" val="3187106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 to presenter: </a:t>
            </a:r>
          </a:p>
          <a:p>
            <a:r>
              <a:rPr lang="en-US" i="1" dirty="0"/>
              <a:t>What is your purpose for sharing this reflection</a:t>
            </a:r>
            <a:r>
              <a:rPr lang="en-US" i="1" baseline="0" dirty="0"/>
              <a:t>?</a:t>
            </a:r>
          </a:p>
          <a:p>
            <a:r>
              <a:rPr lang="en-US" i="1" baseline="0" dirty="0"/>
              <a:t>Is it at the end of a unit or project?  </a:t>
            </a:r>
          </a:p>
          <a:p>
            <a:r>
              <a:rPr lang="en-US" i="1" baseline="0" dirty="0"/>
              <a:t>Are you sharing this reflection, at the attainment of a learning goal you set for yourself?  </a:t>
            </a:r>
          </a:p>
          <a:p>
            <a:r>
              <a:rPr lang="en-US" i="1" baseline="0" dirty="0"/>
              <a:t>Is it at the end of a course?  </a:t>
            </a:r>
          </a:p>
          <a:p>
            <a:endParaRPr lang="en-US" baseline="0" dirty="0"/>
          </a:p>
          <a:p>
            <a:r>
              <a:rPr lang="en-US" baseline="0" dirty="0"/>
              <a:t>State your purpose for the reflection or even the purpose of the learning experience or learning goal.  Be clear and be specific in stating your purpose.</a:t>
            </a:r>
            <a:endParaRPr lang="en-US" dirty="0"/>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61</a:t>
            </a:fld>
            <a:endParaRPr lang="en-US" dirty="0"/>
          </a:p>
        </p:txBody>
      </p:sp>
    </p:spTree>
    <p:extLst>
      <p:ext uri="{BB962C8B-B14F-4D97-AF65-F5344CB8AC3E}">
        <p14:creationId xmlns:p14="http://schemas.microsoft.com/office/powerpoint/2010/main" val="3456183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62</a:t>
            </a:fld>
            <a:endParaRPr lang="en-US" dirty="0"/>
          </a:p>
        </p:txBody>
      </p:sp>
    </p:spTree>
    <p:extLst>
      <p:ext uri="{BB962C8B-B14F-4D97-AF65-F5344CB8AC3E}">
        <p14:creationId xmlns:p14="http://schemas.microsoft.com/office/powerpoint/2010/main" val="32581863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63</a:t>
            </a:fld>
            <a:endParaRPr lang="en-US" dirty="0"/>
          </a:p>
        </p:txBody>
      </p:sp>
    </p:spTree>
    <p:extLst>
      <p:ext uri="{BB962C8B-B14F-4D97-AF65-F5344CB8AC3E}">
        <p14:creationId xmlns:p14="http://schemas.microsoft.com/office/powerpoint/2010/main" val="38669739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64</a:t>
            </a:fld>
            <a:endParaRPr lang="en-US" dirty="0"/>
          </a:p>
        </p:txBody>
      </p:sp>
    </p:spTree>
    <p:extLst>
      <p:ext uri="{BB962C8B-B14F-4D97-AF65-F5344CB8AC3E}">
        <p14:creationId xmlns:p14="http://schemas.microsoft.com/office/powerpoint/2010/main" val="15927357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65</a:t>
            </a:fld>
            <a:endParaRPr lang="en-US" dirty="0"/>
          </a:p>
        </p:txBody>
      </p:sp>
    </p:spTree>
    <p:extLst>
      <p:ext uri="{BB962C8B-B14F-4D97-AF65-F5344CB8AC3E}">
        <p14:creationId xmlns:p14="http://schemas.microsoft.com/office/powerpoint/2010/main" val="3579656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66</a:t>
            </a:fld>
            <a:endParaRPr lang="en-US" dirty="0"/>
          </a:p>
        </p:txBody>
      </p:sp>
    </p:spTree>
    <p:extLst>
      <p:ext uri="{BB962C8B-B14F-4D97-AF65-F5344CB8AC3E}">
        <p14:creationId xmlns:p14="http://schemas.microsoft.com/office/powerpoint/2010/main" val="31841527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67</a:t>
            </a:fld>
            <a:endParaRPr lang="en-US" dirty="0"/>
          </a:p>
        </p:txBody>
      </p:sp>
    </p:spTree>
    <p:extLst>
      <p:ext uri="{BB962C8B-B14F-4D97-AF65-F5344CB8AC3E}">
        <p14:creationId xmlns:p14="http://schemas.microsoft.com/office/powerpoint/2010/main" val="1716422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68</a:t>
            </a:fld>
            <a:endParaRPr lang="en-US" dirty="0"/>
          </a:p>
        </p:txBody>
      </p:sp>
    </p:spTree>
    <p:extLst>
      <p:ext uri="{BB962C8B-B14F-4D97-AF65-F5344CB8AC3E}">
        <p14:creationId xmlns:p14="http://schemas.microsoft.com/office/powerpoint/2010/main" val="767542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69</a:t>
            </a:fld>
            <a:endParaRPr lang="en-US" dirty="0"/>
          </a:p>
        </p:txBody>
      </p:sp>
    </p:spTree>
    <p:extLst>
      <p:ext uri="{BB962C8B-B14F-4D97-AF65-F5344CB8AC3E}">
        <p14:creationId xmlns:p14="http://schemas.microsoft.com/office/powerpoint/2010/main" val="3508984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70</a:t>
            </a:fld>
            <a:endParaRPr lang="en-US" dirty="0"/>
          </a:p>
        </p:txBody>
      </p:sp>
    </p:spTree>
    <p:extLst>
      <p:ext uri="{BB962C8B-B14F-4D97-AF65-F5344CB8AC3E}">
        <p14:creationId xmlns:p14="http://schemas.microsoft.com/office/powerpoint/2010/main" val="3978786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a:t>
            </a:fld>
            <a:endParaRPr lang="en-US" dirty="0"/>
          </a:p>
        </p:txBody>
      </p:sp>
    </p:spTree>
    <p:extLst>
      <p:ext uri="{BB962C8B-B14F-4D97-AF65-F5344CB8AC3E}">
        <p14:creationId xmlns:p14="http://schemas.microsoft.com/office/powerpoint/2010/main" val="41635667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71</a:t>
            </a:fld>
            <a:endParaRPr lang="en-US" dirty="0"/>
          </a:p>
        </p:txBody>
      </p:sp>
    </p:spTree>
    <p:extLst>
      <p:ext uri="{BB962C8B-B14F-4D97-AF65-F5344CB8AC3E}">
        <p14:creationId xmlns:p14="http://schemas.microsoft.com/office/powerpoint/2010/main" val="13251043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72</a:t>
            </a:fld>
            <a:endParaRPr lang="en-US" dirty="0"/>
          </a:p>
        </p:txBody>
      </p:sp>
    </p:spTree>
    <p:extLst>
      <p:ext uri="{BB962C8B-B14F-4D97-AF65-F5344CB8AC3E}">
        <p14:creationId xmlns:p14="http://schemas.microsoft.com/office/powerpoint/2010/main" val="22466188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73</a:t>
            </a:fld>
            <a:endParaRPr lang="en-US" dirty="0"/>
          </a:p>
        </p:txBody>
      </p:sp>
    </p:spTree>
    <p:extLst>
      <p:ext uri="{BB962C8B-B14F-4D97-AF65-F5344CB8AC3E}">
        <p14:creationId xmlns:p14="http://schemas.microsoft.com/office/powerpoint/2010/main" val="31392627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 to presenter: </a:t>
            </a:r>
          </a:p>
          <a:p>
            <a:r>
              <a:rPr lang="en-US" i="1" dirty="0"/>
              <a:t>What is your purpose for sharing this reflection</a:t>
            </a:r>
            <a:r>
              <a:rPr lang="en-US" i="1" baseline="0" dirty="0"/>
              <a:t>?</a:t>
            </a:r>
          </a:p>
          <a:p>
            <a:r>
              <a:rPr lang="en-US" i="1" baseline="0" dirty="0"/>
              <a:t>Is it at the end of a unit or project?  </a:t>
            </a:r>
          </a:p>
          <a:p>
            <a:r>
              <a:rPr lang="en-US" i="1" baseline="0" dirty="0"/>
              <a:t>Are you sharing this reflection, at the attainment of a learning goal you set for yourself?  </a:t>
            </a:r>
          </a:p>
          <a:p>
            <a:r>
              <a:rPr lang="en-US" i="1" baseline="0" dirty="0"/>
              <a:t>Is it at the end of a course?  </a:t>
            </a:r>
          </a:p>
          <a:p>
            <a:endParaRPr lang="en-US" baseline="0" dirty="0"/>
          </a:p>
          <a:p>
            <a:r>
              <a:rPr lang="en-US" baseline="0" dirty="0"/>
              <a:t>State your purpose for the reflection or even the purpose of the learning experience or learning goal.  Be clear and be specific in stating your purpose.</a:t>
            </a:r>
            <a:endParaRPr lang="en-US" dirty="0"/>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74</a:t>
            </a:fld>
            <a:endParaRPr lang="en-US" dirty="0"/>
          </a:p>
        </p:txBody>
      </p:sp>
    </p:spTree>
    <p:extLst>
      <p:ext uri="{BB962C8B-B14F-4D97-AF65-F5344CB8AC3E}">
        <p14:creationId xmlns:p14="http://schemas.microsoft.com/office/powerpoint/2010/main" val="21635453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75</a:t>
            </a:fld>
            <a:endParaRPr lang="en-US" dirty="0"/>
          </a:p>
        </p:txBody>
      </p:sp>
    </p:spTree>
    <p:extLst>
      <p:ext uri="{BB962C8B-B14F-4D97-AF65-F5344CB8AC3E}">
        <p14:creationId xmlns:p14="http://schemas.microsoft.com/office/powerpoint/2010/main" val="2497507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76</a:t>
            </a:fld>
            <a:endParaRPr lang="en-US" dirty="0"/>
          </a:p>
        </p:txBody>
      </p:sp>
    </p:spTree>
    <p:extLst>
      <p:ext uri="{BB962C8B-B14F-4D97-AF65-F5344CB8AC3E}">
        <p14:creationId xmlns:p14="http://schemas.microsoft.com/office/powerpoint/2010/main" val="1153957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77</a:t>
            </a:fld>
            <a:endParaRPr lang="en-US" dirty="0"/>
          </a:p>
        </p:txBody>
      </p:sp>
    </p:spTree>
    <p:extLst>
      <p:ext uri="{BB962C8B-B14F-4D97-AF65-F5344CB8AC3E}">
        <p14:creationId xmlns:p14="http://schemas.microsoft.com/office/powerpoint/2010/main" val="24622629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78</a:t>
            </a:fld>
            <a:endParaRPr lang="en-US" dirty="0"/>
          </a:p>
        </p:txBody>
      </p:sp>
    </p:spTree>
    <p:extLst>
      <p:ext uri="{BB962C8B-B14F-4D97-AF65-F5344CB8AC3E}">
        <p14:creationId xmlns:p14="http://schemas.microsoft.com/office/powerpoint/2010/main" val="3502152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79</a:t>
            </a:fld>
            <a:endParaRPr lang="en-US" dirty="0"/>
          </a:p>
        </p:txBody>
      </p:sp>
    </p:spTree>
    <p:extLst>
      <p:ext uri="{BB962C8B-B14F-4D97-AF65-F5344CB8AC3E}">
        <p14:creationId xmlns:p14="http://schemas.microsoft.com/office/powerpoint/2010/main" val="24118836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80</a:t>
            </a:fld>
            <a:endParaRPr lang="en-US" dirty="0"/>
          </a:p>
        </p:txBody>
      </p:sp>
    </p:spTree>
    <p:extLst>
      <p:ext uri="{BB962C8B-B14F-4D97-AF65-F5344CB8AC3E}">
        <p14:creationId xmlns:p14="http://schemas.microsoft.com/office/powerpoint/2010/main" val="722060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9</a:t>
            </a:fld>
            <a:endParaRPr lang="en-US" dirty="0"/>
          </a:p>
        </p:txBody>
      </p:sp>
    </p:spTree>
    <p:extLst>
      <p:ext uri="{BB962C8B-B14F-4D97-AF65-F5344CB8AC3E}">
        <p14:creationId xmlns:p14="http://schemas.microsoft.com/office/powerpoint/2010/main" val="8538948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81</a:t>
            </a:fld>
            <a:endParaRPr lang="en-US" dirty="0"/>
          </a:p>
        </p:txBody>
      </p:sp>
    </p:spTree>
    <p:extLst>
      <p:ext uri="{BB962C8B-B14F-4D97-AF65-F5344CB8AC3E}">
        <p14:creationId xmlns:p14="http://schemas.microsoft.com/office/powerpoint/2010/main" val="9223437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82</a:t>
            </a:fld>
            <a:endParaRPr lang="en-US" dirty="0"/>
          </a:p>
        </p:txBody>
      </p:sp>
    </p:spTree>
    <p:extLst>
      <p:ext uri="{BB962C8B-B14F-4D97-AF65-F5344CB8AC3E}">
        <p14:creationId xmlns:p14="http://schemas.microsoft.com/office/powerpoint/2010/main" val="17201186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83</a:t>
            </a:fld>
            <a:endParaRPr lang="en-US" dirty="0"/>
          </a:p>
        </p:txBody>
      </p:sp>
    </p:spTree>
    <p:extLst>
      <p:ext uri="{BB962C8B-B14F-4D97-AF65-F5344CB8AC3E}">
        <p14:creationId xmlns:p14="http://schemas.microsoft.com/office/powerpoint/2010/main" val="13596195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84</a:t>
            </a:fld>
            <a:endParaRPr lang="en-US" dirty="0"/>
          </a:p>
        </p:txBody>
      </p:sp>
    </p:spTree>
    <p:extLst>
      <p:ext uri="{BB962C8B-B14F-4D97-AF65-F5344CB8AC3E}">
        <p14:creationId xmlns:p14="http://schemas.microsoft.com/office/powerpoint/2010/main" val="28726230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85</a:t>
            </a:fld>
            <a:endParaRPr lang="en-US" dirty="0"/>
          </a:p>
        </p:txBody>
      </p:sp>
    </p:spTree>
    <p:extLst>
      <p:ext uri="{BB962C8B-B14F-4D97-AF65-F5344CB8AC3E}">
        <p14:creationId xmlns:p14="http://schemas.microsoft.com/office/powerpoint/2010/main" val="5271271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86</a:t>
            </a:fld>
            <a:endParaRPr lang="en-US" dirty="0"/>
          </a:p>
        </p:txBody>
      </p:sp>
    </p:spTree>
    <p:extLst>
      <p:ext uri="{BB962C8B-B14F-4D97-AF65-F5344CB8AC3E}">
        <p14:creationId xmlns:p14="http://schemas.microsoft.com/office/powerpoint/2010/main" val="40097869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87</a:t>
            </a:fld>
            <a:endParaRPr lang="en-US" dirty="0"/>
          </a:p>
        </p:txBody>
      </p:sp>
    </p:spTree>
    <p:extLst>
      <p:ext uri="{BB962C8B-B14F-4D97-AF65-F5344CB8AC3E}">
        <p14:creationId xmlns:p14="http://schemas.microsoft.com/office/powerpoint/2010/main" val="22106575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 to presenter: </a:t>
            </a:r>
          </a:p>
          <a:p>
            <a:r>
              <a:rPr lang="en-US" i="1" dirty="0"/>
              <a:t>What is your purpose for sharing this reflection</a:t>
            </a:r>
            <a:r>
              <a:rPr lang="en-US" i="1" baseline="0" dirty="0"/>
              <a:t>?</a:t>
            </a:r>
          </a:p>
          <a:p>
            <a:r>
              <a:rPr lang="en-US" i="1" baseline="0" dirty="0"/>
              <a:t>Is it at the end of a unit or project?  </a:t>
            </a:r>
          </a:p>
          <a:p>
            <a:r>
              <a:rPr lang="en-US" i="1" baseline="0" dirty="0"/>
              <a:t>Are you sharing this reflection, at the attainment of a learning goal you set for yourself?  </a:t>
            </a:r>
          </a:p>
          <a:p>
            <a:r>
              <a:rPr lang="en-US" i="1" baseline="0" dirty="0"/>
              <a:t>Is it at the end of a course?  </a:t>
            </a:r>
          </a:p>
          <a:p>
            <a:endParaRPr lang="en-US" baseline="0" dirty="0"/>
          </a:p>
          <a:p>
            <a:r>
              <a:rPr lang="en-US" baseline="0" dirty="0"/>
              <a:t>State your purpose for the reflection or even the purpose of the learning experience or learning goal.  Be clear and be specific in stating your purpose.</a:t>
            </a:r>
            <a:endParaRPr lang="en-US" dirty="0"/>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88</a:t>
            </a:fld>
            <a:endParaRPr lang="en-US" dirty="0"/>
          </a:p>
        </p:txBody>
      </p:sp>
    </p:spTree>
    <p:extLst>
      <p:ext uri="{BB962C8B-B14F-4D97-AF65-F5344CB8AC3E}">
        <p14:creationId xmlns:p14="http://schemas.microsoft.com/office/powerpoint/2010/main" val="21599180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89</a:t>
            </a:fld>
            <a:endParaRPr lang="en-US" dirty="0"/>
          </a:p>
        </p:txBody>
      </p:sp>
    </p:spTree>
    <p:extLst>
      <p:ext uri="{BB962C8B-B14F-4D97-AF65-F5344CB8AC3E}">
        <p14:creationId xmlns:p14="http://schemas.microsoft.com/office/powerpoint/2010/main" val="2182043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90</a:t>
            </a:fld>
            <a:endParaRPr lang="en-US" dirty="0"/>
          </a:p>
        </p:txBody>
      </p:sp>
    </p:spTree>
    <p:extLst>
      <p:ext uri="{BB962C8B-B14F-4D97-AF65-F5344CB8AC3E}">
        <p14:creationId xmlns:p14="http://schemas.microsoft.com/office/powerpoint/2010/main" val="835983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10</a:t>
            </a:fld>
            <a:endParaRPr lang="en-US" dirty="0"/>
          </a:p>
        </p:txBody>
      </p:sp>
    </p:spTree>
    <p:extLst>
      <p:ext uri="{BB962C8B-B14F-4D97-AF65-F5344CB8AC3E}">
        <p14:creationId xmlns:p14="http://schemas.microsoft.com/office/powerpoint/2010/main" val="3730801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91</a:t>
            </a:fld>
            <a:endParaRPr lang="en-US" dirty="0"/>
          </a:p>
        </p:txBody>
      </p:sp>
    </p:spTree>
    <p:extLst>
      <p:ext uri="{BB962C8B-B14F-4D97-AF65-F5344CB8AC3E}">
        <p14:creationId xmlns:p14="http://schemas.microsoft.com/office/powerpoint/2010/main" val="602137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826893-9059-400D-A708-615823828BC9}"/>
              </a:ext>
            </a:extLst>
          </p:cNvPr>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aphic 9" descr="Single gear">
              <a:extLst>
                <a:ext uri="{FF2B5EF4-FFF2-40B4-BE49-F238E27FC236}">
                  <a16:creationId xmlns:a16="http://schemas.microsoft.com/office/drawing/2014/main" id="{4BD7AE3B-6321-488C-8378-B441F7AC6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1" name="Graphic 10" descr="Single gear">
              <a:extLst>
                <a:ext uri="{FF2B5EF4-FFF2-40B4-BE49-F238E27FC236}">
                  <a16:creationId xmlns:a16="http://schemas.microsoft.com/office/drawing/2014/main" id="{52566813-48BF-44A8-9FBD-C9035FDE14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c 13" descr="Single gear">
              <a:extLst>
                <a:ext uri="{FF2B5EF4-FFF2-40B4-BE49-F238E27FC236}">
                  <a16:creationId xmlns:a16="http://schemas.microsoft.com/office/drawing/2014/main" id="{C9098912-FEFB-4951-B070-7ED0F1D455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5" name="Graphic 14" descr="Single gear">
              <a:extLst>
                <a:ext uri="{FF2B5EF4-FFF2-40B4-BE49-F238E27FC236}">
                  <a16:creationId xmlns:a16="http://schemas.microsoft.com/office/drawing/2014/main" id="{7187CCFC-946C-4708-98C2-CC97857A51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sp>
        <p:nvSpPr>
          <p:cNvPr id="9" name="Rectangle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828293" y="2742465"/>
            <a:ext cx="8494463" cy="1373070"/>
          </a:xfrm>
        </p:spPr>
        <p:txBody>
          <a:bodyPr anchor="b">
            <a:noAutofit/>
          </a:bodyPr>
          <a:lstStyle>
            <a:lvl1pPr algn="ctr">
              <a:defRPr sz="5400"/>
            </a:lvl1pPr>
          </a:lstStyle>
          <a:p>
            <a:r>
              <a:rPr lang="en-US" noProof="0"/>
              <a:t>Click to edit Master title style</a:t>
            </a:r>
          </a:p>
        </p:txBody>
      </p:sp>
      <p:sp>
        <p:nvSpPr>
          <p:cNvPr id="3" name="Subtitle 2"/>
          <p:cNvSpPr>
            <a:spLocks noGrp="1"/>
          </p:cNvSpPr>
          <p:nvPr>
            <p:ph type="subTitle" idx="1"/>
          </p:nvPr>
        </p:nvSpPr>
        <p:spPr>
          <a:xfrm>
            <a:off x="1828799" y="4394039"/>
            <a:ext cx="8493957" cy="1117687"/>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8112956" y="5936187"/>
            <a:ext cx="2743200" cy="365125"/>
          </a:xfrm>
        </p:spPr>
        <p:txBody>
          <a:bodyPr/>
          <a:lstStyle/>
          <a:p>
            <a:fld id="{616D6166-2B42-4F11-BAA6-8ABAE1BE810C}" type="datetimeFigureOut">
              <a:rPr lang="en-US" noProof="0" smtClean="0"/>
              <a:t>1/11/2022</a:t>
            </a:fld>
            <a:endParaRPr lang="en-US" noProof="0" dirty="0"/>
          </a:p>
        </p:txBody>
      </p:sp>
      <p:sp>
        <p:nvSpPr>
          <p:cNvPr id="5" name="Footer Placeholder 4"/>
          <p:cNvSpPr>
            <a:spLocks noGrp="1"/>
          </p:cNvSpPr>
          <p:nvPr>
            <p:ph type="ftr" sz="quarter" idx="11"/>
          </p:nvPr>
        </p:nvSpPr>
        <p:spPr>
          <a:xfrm>
            <a:off x="1242296" y="5936188"/>
            <a:ext cx="6870660" cy="365125"/>
          </a:xfrm>
        </p:spPr>
        <p:txBody>
          <a:bodyPr/>
          <a:lstStyle/>
          <a:p>
            <a:r>
              <a:rPr lang="en-US" noProof="0" dirty="0"/>
              <a:t>Add a footer</a:t>
            </a:r>
          </a:p>
        </p:txBody>
      </p:sp>
      <p:sp>
        <p:nvSpPr>
          <p:cNvPr id="12" name="Rectangle 11">
            <a:extLst>
              <a:ext uri="{FF2B5EF4-FFF2-40B4-BE49-F238E27FC236}">
                <a16:creationId xmlns:a16="http://schemas.microsoft.com/office/drawing/2014/main" id="{10A59AF3-34E3-4F2D-B219-533C8164A410}"/>
              </a:ext>
            </a:extLst>
          </p:cNvPr>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B98DDA9-3997-4600-985C-44C2CABD0BA3}"/>
              </a:ext>
            </a:extLst>
          </p:cNvPr>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p:cNvSpPr>
            <a:spLocks noGrp="1"/>
          </p:cNvSpPr>
          <p:nvPr>
            <p:ph type="sldNum" sz="quarter" idx="12"/>
          </p:nvPr>
        </p:nvSpPr>
        <p:spPr>
          <a:xfrm>
            <a:off x="10803518" y="2750779"/>
            <a:ext cx="1171888" cy="1356442"/>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88896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C2D2AED-B2EF-46D8-BC7C-81AE25C80786}"/>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8" name="Graphic 7" descr="Single gear">
              <a:extLst>
                <a:ext uri="{FF2B5EF4-FFF2-40B4-BE49-F238E27FC236}">
                  <a16:creationId xmlns:a16="http://schemas.microsoft.com/office/drawing/2014/main" id="{2F9289FC-9317-4EC5-8064-00D3418501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9" name="Graphic 8" descr="Single gear">
              <a:extLst>
                <a:ext uri="{FF2B5EF4-FFF2-40B4-BE49-F238E27FC236}">
                  <a16:creationId xmlns:a16="http://schemas.microsoft.com/office/drawing/2014/main" id="{09784D29-4AB9-4581-A176-2BC2AD58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0" name="Graphic 9" descr="Single gear">
              <a:extLst>
                <a:ext uri="{FF2B5EF4-FFF2-40B4-BE49-F238E27FC236}">
                  <a16:creationId xmlns:a16="http://schemas.microsoft.com/office/drawing/2014/main" id="{25EF2775-3EFB-4A64-8FAF-4D8B56AE07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1" name="Graphic 10" descr="Single gear">
              <a:extLst>
                <a:ext uri="{FF2B5EF4-FFF2-40B4-BE49-F238E27FC236}">
                  <a16:creationId xmlns:a16="http://schemas.microsoft.com/office/drawing/2014/main" id="{A34C11DA-4074-454D-800C-0FC5FBF1C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5" name="Picture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173540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aphic 18" descr="Single gear">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c 19" descr="Single gear">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c 20" descr="Single gear">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noProof="0"/>
              <a:t>Click to edit Master title style</a:t>
            </a:r>
          </a:p>
        </p:txBody>
      </p:sp>
      <p:sp>
        <p:nvSpPr>
          <p:cNvPr id="3" name="Content Placeholder 2"/>
          <p:cNvSpPr>
            <a:spLocks noGrp="1"/>
          </p:cNvSpPr>
          <p:nvPr>
            <p:ph idx="1"/>
          </p:nvPr>
        </p:nvSpPr>
        <p:spPr>
          <a:xfrm>
            <a:off x="6438446" y="2336873"/>
            <a:ext cx="5608336" cy="35993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24329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616D6166-2B42-4F11-BAA6-8ABAE1BE810C}" type="datetimeFigureOut">
              <a:rPr lang="en-US" noProof="0" smtClean="0"/>
              <a:t>1/11/2022</a:t>
            </a:fld>
            <a:endParaRPr lang="en-US" noProof="0" dirty="0"/>
          </a:p>
        </p:txBody>
      </p:sp>
      <p:sp>
        <p:nvSpPr>
          <p:cNvPr id="6" name="Footer Placeholder 5"/>
          <p:cNvSpPr>
            <a:spLocks noGrp="1"/>
          </p:cNvSpPr>
          <p:nvPr>
            <p:ph type="ftr" sz="quarter" idx="11"/>
          </p:nvPr>
        </p:nvSpPr>
        <p:spPr>
          <a:xfrm>
            <a:off x="2432921"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322070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aphic 18" descr="Single gear">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c 19" descr="Single gear">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c 20" descr="Single gear">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noProof="0"/>
              <a:t>Click to edit Master title style</a:t>
            </a:r>
          </a:p>
        </p:txBody>
      </p:sp>
      <p:sp>
        <p:nvSpPr>
          <p:cNvPr id="4" name="Text Placeholder 3"/>
          <p:cNvSpPr>
            <a:spLocks noGrp="1"/>
          </p:cNvSpPr>
          <p:nvPr>
            <p:ph type="body" sz="half" idx="2"/>
          </p:nvPr>
        </p:nvSpPr>
        <p:spPr>
          <a:xfrm>
            <a:off x="2432922" y="2336872"/>
            <a:ext cx="2620817"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616D6166-2B42-4F11-BAA6-8ABAE1BE810C}" type="datetimeFigureOut">
              <a:rPr lang="en-US" noProof="0" smtClean="0"/>
              <a:t>1/11/2022</a:t>
            </a:fld>
            <a:endParaRPr lang="en-US" noProof="0" dirty="0"/>
          </a:p>
        </p:txBody>
      </p:sp>
      <p:sp>
        <p:nvSpPr>
          <p:cNvPr id="6" name="Footer Placeholder 5"/>
          <p:cNvSpPr>
            <a:spLocks noGrp="1"/>
          </p:cNvSpPr>
          <p:nvPr>
            <p:ph type="ftr" sz="quarter" idx="11"/>
          </p:nvPr>
        </p:nvSpPr>
        <p:spPr>
          <a:xfrm>
            <a:off x="2432921"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noProof="0" smtClean="0"/>
              <a:t>‹#›</a:t>
            </a:fld>
            <a:endParaRPr lang="en-US" noProof="0" dirty="0"/>
          </a:p>
        </p:txBody>
      </p:sp>
      <p:sp>
        <p:nvSpPr>
          <p:cNvPr id="16" name="Picture Placeholder 2">
            <a:extLst>
              <a:ext uri="{FF2B5EF4-FFF2-40B4-BE49-F238E27FC236}">
                <a16:creationId xmlns:a16="http://schemas.microsoft.com/office/drawing/2014/main" id="{5E59F855-D2A7-4662-804E-17B59CD1A41D}"/>
              </a:ext>
            </a:extLst>
          </p:cNvPr>
          <p:cNvSpPr>
            <a:spLocks noGrp="1"/>
          </p:cNvSpPr>
          <p:nvPr>
            <p:ph type="pic" idx="1"/>
          </p:nvPr>
        </p:nvSpPr>
        <p:spPr>
          <a:xfrm>
            <a:off x="5213022" y="2327474"/>
            <a:ext cx="6833757" cy="36087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275739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1090482"/>
          </a:xfrm>
        </p:spPr>
        <p:txBody>
          <a:bodyPr anchor="ctr" anchorCtr="0">
            <a:normAutofit/>
          </a:bodyPr>
          <a:lstStyle>
            <a:lvl1pPr>
              <a:defRPr sz="2400"/>
            </a:lvl1pPr>
          </a:lstStyle>
          <a:p>
            <a:r>
              <a:rPr lang="en-US" noProof="0"/>
              <a:t>Click to edit Master title style</a:t>
            </a:r>
          </a:p>
        </p:txBody>
      </p:sp>
      <p:sp>
        <p:nvSpPr>
          <p:cNvPr id="5" name="Date Placeholder 4"/>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a:xfrm>
            <a:off x="10729455" y="4711309"/>
            <a:ext cx="1154151" cy="1090789"/>
          </a:xfrm>
        </p:spPr>
        <p:txBody>
          <a:bodyPr/>
          <a:lstStyle/>
          <a:p>
            <a:fld id="{9E3FA76C-C565-46B6-8652-D75785E2521F}" type="slidenum">
              <a:rPr lang="en-US" noProof="0" smtClean="0"/>
              <a:t>‹#›</a:t>
            </a:fld>
            <a:endParaRPr lang="en-US" noProof="0" dirty="0"/>
          </a:p>
        </p:txBody>
      </p:sp>
      <p:sp>
        <p:nvSpPr>
          <p:cNvPr id="13" name="SmartArt Placeholder 12">
            <a:extLst>
              <a:ext uri="{FF2B5EF4-FFF2-40B4-BE49-F238E27FC236}">
                <a16:creationId xmlns:a16="http://schemas.microsoft.com/office/drawing/2014/main" id="{DBD7FBFD-679C-4A5B-A176-220004B60453}"/>
              </a:ext>
            </a:extLst>
          </p:cNvPr>
          <p:cNvSpPr>
            <a:spLocks noGrp="1"/>
          </p:cNvSpPr>
          <p:nvPr>
            <p:ph type="dgm" sz="quarter" idx="13"/>
          </p:nvPr>
        </p:nvSpPr>
        <p:spPr>
          <a:xfrm>
            <a:off x="680321" y="386862"/>
            <a:ext cx="9614617" cy="3867638"/>
          </a:xfrm>
        </p:spPr>
        <p:txBody>
          <a:bodyPr/>
          <a:lstStyle/>
          <a:p>
            <a:r>
              <a:rPr lang="en-US" noProof="0"/>
              <a:t>Click icon to add SmartArt graphic</a:t>
            </a:r>
            <a:endParaRPr lang="en-US" noProof="0" dirty="0"/>
          </a:p>
        </p:txBody>
      </p:sp>
    </p:spTree>
    <p:extLst>
      <p:ext uri="{BB962C8B-B14F-4D97-AF65-F5344CB8AC3E}">
        <p14:creationId xmlns:p14="http://schemas.microsoft.com/office/powerpoint/2010/main" val="3525996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2B243BA-55F2-42F1-B294-0EB708FCD888}"/>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a16="http://schemas.microsoft.com/office/drawing/2014/main" id="{46408269-63CF-4017-AC0D-C35B044D307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a16="http://schemas.microsoft.com/office/drawing/2014/main" id="{7A3695B4-ADE3-45A9-8119-67D5F83A8C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a16="http://schemas.microsoft.com/office/drawing/2014/main" id="{6B8F0030-0551-4558-8533-64D2E4838D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id="{59607E3E-29E0-44E4-899A-0955FA4D36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id="{AD4251FC-462A-4B83-9F84-2358E52E31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noProof="0"/>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a:xfrm>
            <a:off x="10729455" y="4711615"/>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2514006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7FCAB52-C8F0-4659-9B95-C792632631CE}"/>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aphic 18" descr="Single gear">
              <a:extLst>
                <a:ext uri="{FF2B5EF4-FFF2-40B4-BE49-F238E27FC236}">
                  <a16:creationId xmlns:a16="http://schemas.microsoft.com/office/drawing/2014/main" id="{5E98770F-9E46-4F69-9A76-F671813AF57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0" name="Graphic 19" descr="Single gear">
              <a:extLst>
                <a:ext uri="{FF2B5EF4-FFF2-40B4-BE49-F238E27FC236}">
                  <a16:creationId xmlns:a16="http://schemas.microsoft.com/office/drawing/2014/main" id="{F08BF8CF-C3C2-4767-B88B-DE07E6A628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1" name="Graphic 20" descr="Single gear">
              <a:extLst>
                <a:ext uri="{FF2B5EF4-FFF2-40B4-BE49-F238E27FC236}">
                  <a16:creationId xmlns:a16="http://schemas.microsoft.com/office/drawing/2014/main" id="{E63AFEB7-4AAE-448E-8B0B-C2F2287771A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2" name="Graphic 21" descr="Single gear">
              <a:extLst>
                <a:ext uri="{FF2B5EF4-FFF2-40B4-BE49-F238E27FC236}">
                  <a16:creationId xmlns:a16="http://schemas.microsoft.com/office/drawing/2014/main" id="{E279C731-1AAF-453A-94B0-6CC292039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1" name="Picture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noProof="0"/>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a:xfrm>
            <a:off x="10729455" y="4709925"/>
            <a:ext cx="1154151" cy="1090789"/>
          </a:xfrm>
        </p:spPr>
        <p:txBody>
          <a:bodyPr/>
          <a:lstStyle/>
          <a:p>
            <a:fld id="{9E3FA76C-C565-46B6-8652-D75785E2521F}" type="slidenum">
              <a:rPr lang="en-US" noProof="0" smtClean="0"/>
              <a:t>‹#›</a:t>
            </a:fld>
            <a:endParaRPr lang="en-US" noProof="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noProof="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noProof="0" dirty="0">
                <a:solidFill>
                  <a:schemeClr val="tx1"/>
                </a:solidFill>
                <a:effectLst/>
              </a:rPr>
              <a:t>”</a:t>
            </a:r>
          </a:p>
        </p:txBody>
      </p:sp>
    </p:spTree>
    <p:extLst>
      <p:ext uri="{BB962C8B-B14F-4D97-AF65-F5344CB8AC3E}">
        <p14:creationId xmlns:p14="http://schemas.microsoft.com/office/powerpoint/2010/main" val="333132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B2BD5A-C0EC-4AC1-BBF1-851D8321B964}"/>
              </a:ext>
            </a:extLst>
          </p:cNvPr>
          <p:cNvGrpSpPr/>
          <p:nvPr userDrawn="1"/>
        </p:nvGrpSpPr>
        <p:grpSpPr>
          <a:xfrm rot="5400000">
            <a:off x="188826" y="1282475"/>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a16="http://schemas.microsoft.com/office/drawing/2014/main" id="{538A56DB-6938-460F-9BB3-A0A34C234B3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a16="http://schemas.microsoft.com/office/drawing/2014/main" id="{E2A1D679-9D00-4DC7-82EC-B6C33270E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a16="http://schemas.microsoft.com/office/drawing/2014/main" id="{8DFB6E86-77FA-4731-B7FA-5A63254A3E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id="{982D40F0-DDB8-45E0-B9D1-5964842C7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id="{D744A42C-4948-489C-8EB2-12C65C47E9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9" name="Picture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angle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77332" y="4711615"/>
            <a:ext cx="9613862" cy="588535"/>
          </a:xfrm>
        </p:spPr>
        <p:txBody>
          <a:bodyPr anchor="b"/>
          <a:lstStyle>
            <a:lvl1pPr>
              <a:defRPr sz="3200"/>
            </a:lvl1pPr>
          </a:lstStyle>
          <a:p>
            <a:r>
              <a:rPr lang="en-US" noProof="0"/>
              <a:t>Click to edit Master title style</a:t>
            </a:r>
          </a:p>
        </p:txBody>
      </p:sp>
      <p:sp>
        <p:nvSpPr>
          <p:cNvPr id="4" name="Text Placeholder 3"/>
          <p:cNvSpPr>
            <a:spLocks noGrp="1"/>
          </p:cNvSpPr>
          <p:nvPr>
            <p:ph type="body" sz="half" idx="2"/>
          </p:nvPr>
        </p:nvSpPr>
        <p:spPr>
          <a:xfrm>
            <a:off x="2177333"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9047994" y="5936187"/>
            <a:ext cx="2743200" cy="365125"/>
          </a:xfrm>
        </p:spPr>
        <p:txBody>
          <a:bodyPr/>
          <a:lstStyle/>
          <a:p>
            <a:fld id="{616D6166-2B42-4F11-BAA6-8ABAE1BE810C}" type="datetimeFigureOut">
              <a:rPr lang="en-US" noProof="0" smtClean="0"/>
              <a:t>1/11/2022</a:t>
            </a:fld>
            <a:endParaRPr lang="en-US" noProof="0" dirty="0"/>
          </a:p>
        </p:txBody>
      </p:sp>
      <p:sp>
        <p:nvSpPr>
          <p:cNvPr id="6" name="Footer Placeholder 5"/>
          <p:cNvSpPr>
            <a:spLocks noGrp="1"/>
          </p:cNvSpPr>
          <p:nvPr>
            <p:ph type="ftr" sz="quarter" idx="11"/>
          </p:nvPr>
        </p:nvSpPr>
        <p:spPr>
          <a:xfrm>
            <a:off x="2177334"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38697" y="4698039"/>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1568936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FC60FB4-27C2-4896-9B64-2DFE33815CE2}"/>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aphic 23" descr="Single gear">
              <a:extLst>
                <a:ext uri="{FF2B5EF4-FFF2-40B4-BE49-F238E27FC236}">
                  <a16:creationId xmlns:a16="http://schemas.microsoft.com/office/drawing/2014/main" id="{EE89D477-BED5-4149-965A-0C122D97A01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5" name="Graphic 24" descr="Single gear">
              <a:extLst>
                <a:ext uri="{FF2B5EF4-FFF2-40B4-BE49-F238E27FC236}">
                  <a16:creationId xmlns:a16="http://schemas.microsoft.com/office/drawing/2014/main" id="{5CCE09A4-D09F-43A2-8459-2E9D3E9602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6" name="Graphic 25" descr="Single gear">
              <a:extLst>
                <a:ext uri="{FF2B5EF4-FFF2-40B4-BE49-F238E27FC236}">
                  <a16:creationId xmlns:a16="http://schemas.microsoft.com/office/drawing/2014/main" id="{9A46A1B3-2A0B-4FFE-AE15-A11187E434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7" name="Graphic 26" descr="Single gear">
              <a:extLst>
                <a:ext uri="{FF2B5EF4-FFF2-40B4-BE49-F238E27FC236}">
                  <a16:creationId xmlns:a16="http://schemas.microsoft.com/office/drawing/2014/main" id="{D4F4A02A-94BC-4984-A372-3B77FC854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noProof="0"/>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3" name="Date Placeholder 2"/>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3252837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Graphic 18" descr="Single gear">
              <a:extLst>
                <a:ext uri="{FF2B5EF4-FFF2-40B4-BE49-F238E27FC236}">
                  <a16:creationId xmlns:a16="http://schemas.microsoft.com/office/drawing/2014/main"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20" name="Graphic 19" descr="Single gear">
              <a:extLst>
                <a:ext uri="{FF2B5EF4-FFF2-40B4-BE49-F238E27FC236}">
                  <a16:creationId xmlns:a16="http://schemas.microsoft.com/office/drawing/2014/main"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21" name="Graphic 20" descr="Single gear">
              <a:extLst>
                <a:ext uri="{FF2B5EF4-FFF2-40B4-BE49-F238E27FC236}">
                  <a16:creationId xmlns:a16="http://schemas.microsoft.com/office/drawing/2014/main"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22" name="Graphic 21" descr="Single gear">
              <a:extLst>
                <a:ext uri="{FF2B5EF4-FFF2-40B4-BE49-F238E27FC236}">
                  <a16:creationId xmlns:a16="http://schemas.microsoft.com/office/drawing/2014/main"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23" name="Graphic 22" descr="Single gear">
              <a:extLst>
                <a:ext uri="{FF2B5EF4-FFF2-40B4-BE49-F238E27FC236}">
                  <a16:creationId xmlns:a16="http://schemas.microsoft.com/office/drawing/2014/main"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a:xfrm>
            <a:off x="8989256" y="5936187"/>
            <a:ext cx="2743200" cy="365125"/>
          </a:xfrm>
        </p:spPr>
        <p:txBody>
          <a:bodyPr/>
          <a:lstStyle/>
          <a:p>
            <a:fld id="{616D6166-2B42-4F11-BAA6-8ABAE1BE810C}" type="datetimeFigureOut">
              <a:rPr lang="en-US" noProof="0" smtClean="0"/>
              <a:t>1/11/2022</a:t>
            </a:fld>
            <a:endParaRPr lang="en-US" noProof="0" dirty="0"/>
          </a:p>
        </p:txBody>
      </p:sp>
      <p:sp>
        <p:nvSpPr>
          <p:cNvPr id="4" name="Footer Placeholder 3"/>
          <p:cNvSpPr>
            <a:spLocks noGrp="1"/>
          </p:cNvSpPr>
          <p:nvPr>
            <p:ph type="ftr" sz="quarter" idx="11"/>
          </p:nvPr>
        </p:nvSpPr>
        <p:spPr>
          <a:xfrm>
            <a:off x="2118596" y="5936188"/>
            <a:ext cx="6870660" cy="365125"/>
          </a:xfrm>
        </p:spPr>
        <p:txBody>
          <a:bodyPr/>
          <a:lstStyle/>
          <a:p>
            <a:r>
              <a:rPr lang="en-US" noProof="0" dirty="0"/>
              <a:t>Add a footer</a:t>
            </a:r>
          </a:p>
        </p:txBody>
      </p:sp>
      <p:sp>
        <p:nvSpPr>
          <p:cNvPr id="5" name="Slide Number Placeholder 4"/>
          <p:cNvSpPr>
            <a:spLocks noGrp="1"/>
          </p:cNvSpPr>
          <p:nvPr>
            <p:ph type="sldNum" sz="quarter" idx="12"/>
          </p:nvPr>
        </p:nvSpPr>
        <p:spPr>
          <a:xfrm>
            <a:off x="140493" y="748304"/>
            <a:ext cx="1154151" cy="1090789"/>
          </a:xfrm>
        </p:spPr>
        <p:txBody>
          <a:bodyPr/>
          <a:lstStyle/>
          <a:p>
            <a:fld id="{9E3FA76C-C565-46B6-8652-D75785E2521F}" type="slidenum">
              <a:rPr lang="en-US" noProof="0" smtClean="0"/>
              <a:t>‹#›</a:t>
            </a:fld>
            <a:endParaRPr lang="en-US" noProof="0" dirty="0"/>
          </a:p>
        </p:txBody>
      </p:sp>
      <p:cxnSp>
        <p:nvCxnSpPr>
          <p:cNvPr id="33" name="Straight Connector 32">
            <a:extLst>
              <a:ext uri="{FF2B5EF4-FFF2-40B4-BE49-F238E27FC236}">
                <a16:creationId xmlns:a16="http://schemas.microsoft.com/office/drawing/2014/main"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en-US" sz="2400" noProof="0" dirty="0"/>
          </a:p>
        </p:txBody>
      </p:sp>
      <p:cxnSp>
        <p:nvCxnSpPr>
          <p:cNvPr id="38" name="Straight Connector 37">
            <a:extLst>
              <a:ext uri="{FF2B5EF4-FFF2-40B4-BE49-F238E27FC236}">
                <a16:creationId xmlns:a16="http://schemas.microsoft.com/office/drawing/2014/main"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itle 50">
            <a:extLst>
              <a:ext uri="{FF2B5EF4-FFF2-40B4-BE49-F238E27FC236}">
                <a16:creationId xmlns:a16="http://schemas.microsoft.com/office/drawing/2014/main" id="{BBA20603-8433-4B38-976F-F18CF78D6BF9}"/>
              </a:ext>
            </a:extLst>
          </p:cNvPr>
          <p:cNvSpPr>
            <a:spLocks noGrp="1"/>
          </p:cNvSpPr>
          <p:nvPr>
            <p:ph type="title"/>
          </p:nvPr>
        </p:nvSpPr>
        <p:spPr>
          <a:xfrm>
            <a:off x="2106132" y="735087"/>
            <a:ext cx="3060802" cy="1080938"/>
          </a:xfrm>
        </p:spPr>
        <p:txBody>
          <a:bodyPr anchor="ctr" anchorCtr="0"/>
          <a:lstStyle>
            <a:lvl1pPr algn="ctr">
              <a:defRPr/>
            </a:lvl1pPr>
          </a:lstStyle>
          <a:p>
            <a:r>
              <a:rPr lang="en-US" noProof="0"/>
              <a:t>Click to edit Master title style</a:t>
            </a:r>
          </a:p>
        </p:txBody>
      </p:sp>
      <p:sp>
        <p:nvSpPr>
          <p:cNvPr id="53" name="Text Placeholder 52">
            <a:extLst>
              <a:ext uri="{FF2B5EF4-FFF2-40B4-BE49-F238E27FC236}">
                <a16:creationId xmlns:a16="http://schemas.microsoft.com/office/drawing/2014/main" id="{EF340F6C-3335-49B0-AE89-7103CA6A7F5E}"/>
              </a:ext>
            </a:extLst>
          </p:cNvPr>
          <p:cNvSpPr>
            <a:spLocks noGrp="1"/>
          </p:cNvSpPr>
          <p:nvPr>
            <p:ph type="body" sz="quarter" idx="18"/>
          </p:nvPr>
        </p:nvSpPr>
        <p:spPr>
          <a:xfrm>
            <a:off x="5384611" y="735013"/>
            <a:ext cx="3060700" cy="1081087"/>
          </a:xfrm>
        </p:spPr>
        <p:txBody>
          <a:bodyPr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noProof="0"/>
              <a:t>Click to edit Master text styles</a:t>
            </a:r>
          </a:p>
        </p:txBody>
      </p:sp>
      <p:sp>
        <p:nvSpPr>
          <p:cNvPr id="55" name="Text Placeholder 54">
            <a:extLst>
              <a:ext uri="{FF2B5EF4-FFF2-40B4-BE49-F238E27FC236}">
                <a16:creationId xmlns:a16="http://schemas.microsoft.com/office/drawing/2014/main" id="{1F0AD31D-2FFB-40A9-96C2-F4EE3869BC54}"/>
              </a:ext>
            </a:extLst>
          </p:cNvPr>
          <p:cNvSpPr>
            <a:spLocks noGrp="1"/>
          </p:cNvSpPr>
          <p:nvPr>
            <p:ph type="body" sz="quarter" idx="19"/>
          </p:nvPr>
        </p:nvSpPr>
        <p:spPr>
          <a:xfrm>
            <a:off x="8662988" y="746125"/>
            <a:ext cx="3070225" cy="1058862"/>
          </a:xfrm>
        </p:spPr>
        <p:txBody>
          <a:bodyPr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a:r>
              <a:rPr lang="en-US" noProof="0"/>
              <a:t>Click to edit Master text styles</a:t>
            </a:r>
          </a:p>
        </p:txBody>
      </p:sp>
      <p:sp>
        <p:nvSpPr>
          <p:cNvPr id="57" name="Content Placeholder 56">
            <a:extLst>
              <a:ext uri="{FF2B5EF4-FFF2-40B4-BE49-F238E27FC236}">
                <a16:creationId xmlns:a16="http://schemas.microsoft.com/office/drawing/2014/main" id="{52B689E9-5B4C-4CC0-AAA4-847EB66C3302}"/>
              </a:ext>
            </a:extLst>
          </p:cNvPr>
          <p:cNvSpPr>
            <a:spLocks noGrp="1"/>
          </p:cNvSpPr>
          <p:nvPr>
            <p:ph sz="quarter" idx="20"/>
          </p:nvPr>
        </p:nvSpPr>
        <p:spPr>
          <a:xfrm>
            <a:off x="2106131" y="2116138"/>
            <a:ext cx="3060802" cy="3713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 name="Content Placeholder 56">
            <a:extLst>
              <a:ext uri="{FF2B5EF4-FFF2-40B4-BE49-F238E27FC236}">
                <a16:creationId xmlns:a16="http://schemas.microsoft.com/office/drawing/2014/main" id="{1D5202CC-08D0-4157-9CB3-AA1EF4A2C855}"/>
              </a:ext>
            </a:extLst>
          </p:cNvPr>
          <p:cNvSpPr>
            <a:spLocks noGrp="1"/>
          </p:cNvSpPr>
          <p:nvPr>
            <p:ph sz="quarter" idx="21"/>
          </p:nvPr>
        </p:nvSpPr>
        <p:spPr>
          <a:xfrm>
            <a:off x="5384611" y="2103211"/>
            <a:ext cx="3060802" cy="3713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 name="Content Placeholder 56">
            <a:extLst>
              <a:ext uri="{FF2B5EF4-FFF2-40B4-BE49-F238E27FC236}">
                <a16:creationId xmlns:a16="http://schemas.microsoft.com/office/drawing/2014/main" id="{7BE8E782-50B7-4C4E-BEA5-DDA27E0F6817}"/>
              </a:ext>
            </a:extLst>
          </p:cNvPr>
          <p:cNvSpPr>
            <a:spLocks noGrp="1"/>
          </p:cNvSpPr>
          <p:nvPr>
            <p:ph sz="quarter" idx="22"/>
          </p:nvPr>
        </p:nvSpPr>
        <p:spPr>
          <a:xfrm>
            <a:off x="8659892" y="2097613"/>
            <a:ext cx="3060802" cy="3713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25301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 Column">
    <p:bg bwMode="blackWhite">
      <p:bgRef idx="1003">
        <a:schemeClr val="bg2"/>
      </p:bgRef>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C074DF2-6D4F-4B58-A82E-6322DB69A6CC}"/>
              </a:ext>
            </a:extLst>
          </p:cNvPr>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aphic 28" descr="Single gear">
              <a:extLst>
                <a:ext uri="{FF2B5EF4-FFF2-40B4-BE49-F238E27FC236}">
                  <a16:creationId xmlns:a16="http://schemas.microsoft.com/office/drawing/2014/main" id="{B9A8CB2C-0A50-43EC-A2C7-F536FF84DE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31" name="Graphic 30" descr="Single gear">
              <a:extLst>
                <a:ext uri="{FF2B5EF4-FFF2-40B4-BE49-F238E27FC236}">
                  <a16:creationId xmlns:a16="http://schemas.microsoft.com/office/drawing/2014/main" id="{71F3D36D-2C1A-4D06-A27F-6A64AA1188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32" name="Graphic 31" descr="Single gear">
              <a:extLst>
                <a:ext uri="{FF2B5EF4-FFF2-40B4-BE49-F238E27FC236}">
                  <a16:creationId xmlns:a16="http://schemas.microsoft.com/office/drawing/2014/main" id="{61F0F601-D5AC-45C0-92B6-2376085B0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203014"/>
              <a:ext cx="2880000" cy="2880000"/>
            </a:xfrm>
            <a:prstGeom prst="rect">
              <a:avLst/>
            </a:prstGeom>
          </p:spPr>
        </p:pic>
        <p:pic>
          <p:nvPicPr>
            <p:cNvPr id="33" name="Graphic 32" descr="Single gear">
              <a:extLst>
                <a:ext uri="{FF2B5EF4-FFF2-40B4-BE49-F238E27FC236}">
                  <a16:creationId xmlns:a16="http://schemas.microsoft.com/office/drawing/2014/main" id="{DE792A6A-B423-4979-BD59-4CD4A74069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noProof="0"/>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3" name="Date Placeholder 2"/>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20255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Multiple Conten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E106B9E-EBA8-4369-8705-FDBBA60DC72E}"/>
              </a:ext>
            </a:extLst>
          </p:cNvPr>
          <p:cNvSpPr>
            <a:spLocks noGrp="1"/>
          </p:cNvSpPr>
          <p:nvPr>
            <p:ph type="body" sz="quarter" idx="13"/>
          </p:nvPr>
        </p:nvSpPr>
        <p:spPr>
          <a:xfrm>
            <a:off x="1860549" y="2101850"/>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1" name="Group 10">
            <a:extLst>
              <a:ext uri="{FF2B5EF4-FFF2-40B4-BE49-F238E27FC236}">
                <a16:creationId xmlns:a16="http://schemas.microsoft.com/office/drawing/2014/main" id="{180D0165-A38B-4CE8-AE4D-186DBC04F8D4}"/>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aphic 11" descr="Single gear">
              <a:extLst>
                <a:ext uri="{FF2B5EF4-FFF2-40B4-BE49-F238E27FC236}">
                  <a16:creationId xmlns:a16="http://schemas.microsoft.com/office/drawing/2014/main" id="{90C052C9-F1E0-4264-8CAC-31B0B8F76D6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3" name="Graphic 12" descr="Single gear">
              <a:extLst>
                <a:ext uri="{FF2B5EF4-FFF2-40B4-BE49-F238E27FC236}">
                  <a16:creationId xmlns:a16="http://schemas.microsoft.com/office/drawing/2014/main" id="{892FFF3D-7B2E-44EB-83BA-5453FEC48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c 13" descr="Single gear">
              <a:extLst>
                <a:ext uri="{FF2B5EF4-FFF2-40B4-BE49-F238E27FC236}">
                  <a16:creationId xmlns:a16="http://schemas.microsoft.com/office/drawing/2014/main" id="{CC5A9AF4-A787-49A3-83CF-889F9AEE0D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9" name="Graphic 18" descr="Single gear">
              <a:extLst>
                <a:ext uri="{FF2B5EF4-FFF2-40B4-BE49-F238E27FC236}">
                  <a16:creationId xmlns:a16="http://schemas.microsoft.com/office/drawing/2014/main" id="{B5D192A5-6FE9-49BC-9104-102935BA03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4" name="Date Placeholder 3"/>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9E3FA76C-C565-46B6-8652-D75785E2521F}" type="slidenum">
              <a:rPr lang="en-US" noProof="0" smtClean="0"/>
              <a:t>‹#›</a:t>
            </a:fld>
            <a:endParaRPr lang="en-US" noProof="0" dirty="0"/>
          </a:p>
        </p:txBody>
      </p:sp>
      <p:sp>
        <p:nvSpPr>
          <p:cNvPr id="24" name="Text Placeholder 7">
            <a:extLst>
              <a:ext uri="{FF2B5EF4-FFF2-40B4-BE49-F238E27FC236}">
                <a16:creationId xmlns:a16="http://schemas.microsoft.com/office/drawing/2014/main" id="{F099E8F9-E092-4E4C-AB87-FB2B4EC4D0AD}"/>
              </a:ext>
            </a:extLst>
          </p:cNvPr>
          <p:cNvSpPr>
            <a:spLocks noGrp="1"/>
          </p:cNvSpPr>
          <p:nvPr>
            <p:ph type="body" sz="quarter" idx="14"/>
          </p:nvPr>
        </p:nvSpPr>
        <p:spPr>
          <a:xfrm>
            <a:off x="1860549" y="3044624"/>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7">
            <a:extLst>
              <a:ext uri="{FF2B5EF4-FFF2-40B4-BE49-F238E27FC236}">
                <a16:creationId xmlns:a16="http://schemas.microsoft.com/office/drawing/2014/main" id="{782CF4FC-13E5-4A63-BCF2-3AF43B5F15B9}"/>
              </a:ext>
            </a:extLst>
          </p:cNvPr>
          <p:cNvSpPr>
            <a:spLocks noGrp="1"/>
          </p:cNvSpPr>
          <p:nvPr>
            <p:ph type="body" sz="quarter" idx="15"/>
          </p:nvPr>
        </p:nvSpPr>
        <p:spPr>
          <a:xfrm>
            <a:off x="1860549" y="3987398"/>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7">
            <a:extLst>
              <a:ext uri="{FF2B5EF4-FFF2-40B4-BE49-F238E27FC236}">
                <a16:creationId xmlns:a16="http://schemas.microsoft.com/office/drawing/2014/main" id="{8523C4DE-E0C6-4EE1-9145-DA7819174663}"/>
              </a:ext>
            </a:extLst>
          </p:cNvPr>
          <p:cNvSpPr>
            <a:spLocks noGrp="1"/>
          </p:cNvSpPr>
          <p:nvPr>
            <p:ph type="body" sz="quarter" idx="16"/>
          </p:nvPr>
        </p:nvSpPr>
        <p:spPr>
          <a:xfrm>
            <a:off x="1860549" y="4930171"/>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3526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E363D07-B7E9-4C17-BF5B-ADACCCAD7C6C}"/>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2" name="Graphic 11" descr="Single gear">
              <a:extLst>
                <a:ext uri="{FF2B5EF4-FFF2-40B4-BE49-F238E27FC236}">
                  <a16:creationId xmlns:a16="http://schemas.microsoft.com/office/drawing/2014/main" id="{BF7F7D52-1EF2-49FA-AE87-7BE7232893F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3" name="Graphic 12" descr="Single gear">
              <a:extLst>
                <a:ext uri="{FF2B5EF4-FFF2-40B4-BE49-F238E27FC236}">
                  <a16:creationId xmlns:a16="http://schemas.microsoft.com/office/drawing/2014/main" id="{ACC0D449-4064-40FD-A10D-BE7844EB8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4" name="Graphic 13" descr="Single gear">
              <a:extLst>
                <a:ext uri="{FF2B5EF4-FFF2-40B4-BE49-F238E27FC236}">
                  <a16:creationId xmlns:a16="http://schemas.microsoft.com/office/drawing/2014/main" id="{1FE621D1-1FD9-49E2-99C8-0CB37634CD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id="{0EA6856C-35D0-465E-B0CB-B889D4DA0B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id="{A493FB47-F1DA-40B8-A1F4-115CD1F708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7" name="Picture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noProof="0"/>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a:xfrm>
            <a:off x="10729455" y="2869895"/>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503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BF5BF6C-5F7D-464E-B42E-D194CF355A7E}"/>
              </a:ext>
            </a:extLst>
          </p:cNvPr>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aphic 12" descr="Single gear">
              <a:extLst>
                <a:ext uri="{FF2B5EF4-FFF2-40B4-BE49-F238E27FC236}">
                  <a16:creationId xmlns:a16="http://schemas.microsoft.com/office/drawing/2014/main" id="{8F045C13-A0AE-4F21-8EE7-47DCE4B458F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4" name="Graphic 13" descr="Single gear">
              <a:extLst>
                <a:ext uri="{FF2B5EF4-FFF2-40B4-BE49-F238E27FC236}">
                  <a16:creationId xmlns:a16="http://schemas.microsoft.com/office/drawing/2014/main" id="{D5197B13-7446-4E28-A62C-4543D7BD63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5" name="Graphic 14" descr="Single gear">
              <a:extLst>
                <a:ext uri="{FF2B5EF4-FFF2-40B4-BE49-F238E27FC236}">
                  <a16:creationId xmlns:a16="http://schemas.microsoft.com/office/drawing/2014/main" id="{4B5B975A-536D-4192-B3DE-875F5E141A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6" name="Graphic 15" descr="Single gear">
              <a:extLst>
                <a:ext uri="{FF2B5EF4-FFF2-40B4-BE49-F238E27FC236}">
                  <a16:creationId xmlns:a16="http://schemas.microsoft.com/office/drawing/2014/main" id="{5BB09BB4-511A-4714-92A7-D9CA09D1F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176272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noProof="0"/>
              <a:t>Click to edit Master title style</a:t>
            </a:r>
          </a:p>
        </p:txBody>
      </p:sp>
      <p:sp>
        <p:nvSpPr>
          <p:cNvPr id="3" name="Content Placeholder 2"/>
          <p:cNvSpPr>
            <a:spLocks noGrp="1"/>
          </p:cNvSpPr>
          <p:nvPr>
            <p:ph sz="half" idx="1"/>
          </p:nvPr>
        </p:nvSpPr>
        <p:spPr>
          <a:xfrm>
            <a:off x="2137645" y="2336873"/>
            <a:ext cx="4698358" cy="35993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7051448" y="2336873"/>
            <a:ext cx="4700058" cy="3599316"/>
          </a:xfrm>
        </p:spPr>
        <p:txBody>
          <a:bodyPr anchor="ctr" anchorCtr="0"/>
          <a:lstStyle>
            <a:lvl1pPr algn="ctr">
              <a:defRPr/>
            </a:lvl1pPr>
            <a:lvl2pPr algn="ctr">
              <a:defRPr/>
            </a:lvl2pPr>
            <a:lvl3pPr algn="ctr">
              <a:defRPr/>
            </a:lvl3pPr>
            <a:lvl4pPr algn="ctr">
              <a:defRPr/>
            </a:lvl4pPr>
            <a:lvl5pPr algn="ct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a:xfrm>
            <a:off x="9008306" y="5936187"/>
            <a:ext cx="2743200" cy="365125"/>
          </a:xfrm>
        </p:spPr>
        <p:txBody>
          <a:bodyPr/>
          <a:lstStyle/>
          <a:p>
            <a:fld id="{616D6166-2B42-4F11-BAA6-8ABAE1BE810C}" type="datetimeFigureOut">
              <a:rPr lang="en-US" noProof="0" smtClean="0"/>
              <a:t>1/11/2022</a:t>
            </a:fld>
            <a:endParaRPr lang="en-US" noProof="0" dirty="0"/>
          </a:p>
        </p:txBody>
      </p:sp>
      <p:sp>
        <p:nvSpPr>
          <p:cNvPr id="6" name="Footer Placeholder 5"/>
          <p:cNvSpPr>
            <a:spLocks noGrp="1"/>
          </p:cNvSpPr>
          <p:nvPr>
            <p:ph type="ftr" sz="quarter" idx="11"/>
          </p:nvPr>
        </p:nvSpPr>
        <p:spPr>
          <a:xfrm>
            <a:off x="2137646"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320697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90C5C8C-B074-498F-921D-CC0B5DF8FBD3}"/>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5" name="Graphic 14" descr="Single gear">
              <a:extLst>
                <a:ext uri="{FF2B5EF4-FFF2-40B4-BE49-F238E27FC236}">
                  <a16:creationId xmlns:a16="http://schemas.microsoft.com/office/drawing/2014/main" id="{C270183A-92E0-49A5-B6BC-F1934676372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6" name="Graphic 15" descr="Single gear">
              <a:extLst>
                <a:ext uri="{FF2B5EF4-FFF2-40B4-BE49-F238E27FC236}">
                  <a16:creationId xmlns:a16="http://schemas.microsoft.com/office/drawing/2014/main" id="{6E086889-5472-4B65-A156-D0B8F369C3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7" name="Graphic 16" descr="Single gear">
              <a:extLst>
                <a:ext uri="{FF2B5EF4-FFF2-40B4-BE49-F238E27FC236}">
                  <a16:creationId xmlns:a16="http://schemas.microsoft.com/office/drawing/2014/main" id="{4BCBF44F-62C7-4F40-99DF-85C459F43E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8" name="Graphic 17" descr="Single gear">
              <a:extLst>
                <a:ext uri="{FF2B5EF4-FFF2-40B4-BE49-F238E27FC236}">
                  <a16:creationId xmlns:a16="http://schemas.microsoft.com/office/drawing/2014/main" id="{ABF64D53-5ED0-4A1D-A7EA-94CDB0D37E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9" name="Graphic 18" descr="Single gear">
              <a:extLst>
                <a:ext uri="{FF2B5EF4-FFF2-40B4-BE49-F238E27FC236}">
                  <a16:creationId xmlns:a16="http://schemas.microsoft.com/office/drawing/2014/main" id="{2565C769-10BF-4E7B-B099-B4FD458436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0" name="Picture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noProof="0"/>
              <a:t>Click to edit Master title style</a:t>
            </a:r>
          </a:p>
        </p:txBody>
      </p:sp>
      <p:sp>
        <p:nvSpPr>
          <p:cNvPr id="3" name="Text Placeholder 2"/>
          <p:cNvSpPr>
            <a:spLocks noGrp="1"/>
          </p:cNvSpPr>
          <p:nvPr>
            <p:ph type="body" idx="1"/>
          </p:nvPr>
        </p:nvSpPr>
        <p:spPr>
          <a:xfrm>
            <a:off x="680320" y="2336873"/>
            <a:ext cx="4698358"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5594123" y="2336873"/>
            <a:ext cx="4700059"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7271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noProof="0"/>
              <a:t>Click to edit Master title style</a:t>
            </a:r>
          </a:p>
        </p:txBody>
      </p:sp>
      <p:sp>
        <p:nvSpPr>
          <p:cNvPr id="5" name="Date Placeholder 4"/>
          <p:cNvSpPr>
            <a:spLocks noGrp="1"/>
          </p:cNvSpPr>
          <p:nvPr>
            <p:ph type="dt" sz="half" idx="10"/>
          </p:nvPr>
        </p:nvSpPr>
        <p:spPr>
          <a:xfrm>
            <a:off x="9008306" y="5936187"/>
            <a:ext cx="2743200" cy="365125"/>
          </a:xfrm>
        </p:spPr>
        <p:txBody>
          <a:bodyPr/>
          <a:lstStyle/>
          <a:p>
            <a:fld id="{616D6166-2B42-4F11-BAA6-8ABAE1BE810C}" type="datetimeFigureOut">
              <a:rPr lang="en-US" noProof="0" smtClean="0"/>
              <a:t>1/11/2022</a:t>
            </a:fld>
            <a:endParaRPr lang="en-US" noProof="0" dirty="0"/>
          </a:p>
        </p:txBody>
      </p:sp>
      <p:sp>
        <p:nvSpPr>
          <p:cNvPr id="6" name="Footer Placeholder 5"/>
          <p:cNvSpPr>
            <a:spLocks noGrp="1"/>
          </p:cNvSpPr>
          <p:nvPr>
            <p:ph type="ftr" sz="quarter" idx="11"/>
          </p:nvPr>
        </p:nvSpPr>
        <p:spPr>
          <a:xfrm>
            <a:off x="2137646"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noProof="0" smtClean="0"/>
              <a:t>‹#›</a:t>
            </a:fld>
            <a:endParaRPr lang="en-US" noProof="0" dirty="0"/>
          </a:p>
        </p:txBody>
      </p:sp>
      <p:sp>
        <p:nvSpPr>
          <p:cNvPr id="18" name="Content Placeholder 2">
            <a:extLst>
              <a:ext uri="{FF2B5EF4-FFF2-40B4-BE49-F238E27FC236}">
                <a16:creationId xmlns:a16="http://schemas.microsoft.com/office/drawing/2014/main" id="{FD7CD5CF-F924-43C6-9C02-06FBC84A6729}"/>
              </a:ext>
            </a:extLst>
          </p:cNvPr>
          <p:cNvSpPr>
            <a:spLocks noGrp="1"/>
          </p:cNvSpPr>
          <p:nvPr>
            <p:ph idx="1"/>
          </p:nvPr>
        </p:nvSpPr>
        <p:spPr>
          <a:xfrm>
            <a:off x="2137644" y="2161725"/>
            <a:ext cx="9613861" cy="370264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1318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c 10" descr="Single gear">
              <a:extLst>
                <a:ext uri="{FF2B5EF4-FFF2-40B4-BE49-F238E27FC236}">
                  <a16:creationId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2" name="Graphic 11" descr="Single gear">
              <a:extLst>
                <a:ext uri="{FF2B5EF4-FFF2-40B4-BE49-F238E27FC236}">
                  <a16:creationId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aphic 12" descr="Single gear">
              <a:extLst>
                <a:ext uri="{FF2B5EF4-FFF2-40B4-BE49-F238E27FC236}">
                  <a16:creationId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aphic 13" descr="Single gear">
              <a:extLst>
                <a:ext uri="{FF2B5EF4-FFF2-40B4-BE49-F238E27FC236}">
                  <a16:creationId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aphic 14" descr="Single gear">
              <a:extLst>
                <a:ext uri="{FF2B5EF4-FFF2-40B4-BE49-F238E27FC236}">
                  <a16:creationId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Pictur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419934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c 10" descr="Single gear">
              <a:extLst>
                <a:ext uri="{FF2B5EF4-FFF2-40B4-BE49-F238E27FC236}">
                  <a16:creationId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2" name="Graphic 11" descr="Single gear">
              <a:extLst>
                <a:ext uri="{FF2B5EF4-FFF2-40B4-BE49-F238E27FC236}">
                  <a16:creationId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aphic 12" descr="Single gear">
              <a:extLst>
                <a:ext uri="{FF2B5EF4-FFF2-40B4-BE49-F238E27FC236}">
                  <a16:creationId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aphic 13" descr="Single gear">
              <a:extLst>
                <a:ext uri="{FF2B5EF4-FFF2-40B4-BE49-F238E27FC236}">
                  <a16:creationId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aphic 14" descr="Single gear">
              <a:extLst>
                <a:ext uri="{FF2B5EF4-FFF2-40B4-BE49-F238E27FC236}">
                  <a16:creationId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Pictur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616D6166-2B42-4F11-BAA6-8ABAE1BE810C}" type="datetimeFigureOut">
              <a:rPr lang="en-US" noProof="0" smtClean="0"/>
              <a:t>1/11/2022</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
        <p:nvSpPr>
          <p:cNvPr id="17" name="Text Placeholder 16">
            <a:extLst>
              <a:ext uri="{FF2B5EF4-FFF2-40B4-BE49-F238E27FC236}">
                <a16:creationId xmlns:a16="http://schemas.microsoft.com/office/drawing/2014/main" id="{D683A405-3ADE-448E-893F-D3D2E11CCA4C}"/>
              </a:ext>
            </a:extLst>
          </p:cNvPr>
          <p:cNvSpPr>
            <a:spLocks noGrp="1"/>
          </p:cNvSpPr>
          <p:nvPr>
            <p:ph type="body" sz="quarter" idx="13"/>
          </p:nvPr>
        </p:nvSpPr>
        <p:spPr>
          <a:xfrm>
            <a:off x="1897819" y="2290763"/>
            <a:ext cx="8396362" cy="3100387"/>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462027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1">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16D6166-2B42-4F11-BAA6-8ABAE1BE810C}" type="datetimeFigureOut">
              <a:rPr lang="en-US" noProof="0" smtClean="0"/>
              <a:t>1/11/2022</a:t>
            </a:fld>
            <a:endParaRPr lang="en-US" noProof="0"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noProof="0" dirty="0"/>
              <a:t>Add a footer</a:t>
            </a: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383226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9" r:id="rId5"/>
    <p:sldLayoutId id="2147483665" r:id="rId6"/>
    <p:sldLayoutId id="2147483680" r:id="rId7"/>
    <p:sldLayoutId id="2147483666" r:id="rId8"/>
    <p:sldLayoutId id="2147483682" r:id="rId9"/>
    <p:sldLayoutId id="2147483667" r:id="rId10"/>
    <p:sldLayoutId id="2147483668" r:id="rId11"/>
    <p:sldLayoutId id="2147483681" r:id="rId12"/>
    <p:sldLayoutId id="2147483670" r:id="rId13"/>
    <p:sldLayoutId id="2147483671" r:id="rId14"/>
    <p:sldLayoutId id="2147483672" r:id="rId15"/>
    <p:sldLayoutId id="2147483673" r:id="rId16"/>
    <p:sldLayoutId id="2147483674" r:id="rId17"/>
    <p:sldLayoutId id="2147483678" r:id="rId18"/>
    <p:sldLayoutId id="2147483675" r:id="rId19"/>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3.sv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3.sv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3.sv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sv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13.sv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13.sv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13.sv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13.sv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13.sv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13.sv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13.sv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13.sv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13.sv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13.sv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13.sv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13.sv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13.sv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13.sv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13.sv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13.sv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3.sv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13.sv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13.sv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3.sv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13.sv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13.sv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13.sv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76.xml.rels><?xml version="1.0" encoding="UTF-8" standalone="yes"?>
<Relationships xmlns="http://schemas.openxmlformats.org/package/2006/relationships"><Relationship Id="rId8" Type="http://schemas.openxmlformats.org/officeDocument/2006/relationships/hyperlink" Target="http://www.sxc.hu/" TargetMode="External"/><Relationship Id="rId3" Type="http://schemas.openxmlformats.org/officeDocument/2006/relationships/image" Target="../media/image12.png"/><Relationship Id="rId7" Type="http://schemas.openxmlformats.org/officeDocument/2006/relationships/hyperlink" Target="http://www.veer.com/"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hyperlink" Target="http://www.gettyimages.com/" TargetMode="External"/><Relationship Id="rId5" Type="http://schemas.openxmlformats.org/officeDocument/2006/relationships/hyperlink" Target="http://www.istockphoto.com/" TargetMode="External"/><Relationship Id="rId4" Type="http://schemas.openxmlformats.org/officeDocument/2006/relationships/image" Target="../media/image13.sv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13.sv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13.sv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13.sv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13.sv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13.svg"/></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13.svg"/></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4.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13.svg"/></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13.svg"/></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6.xml"/><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13.svg"/></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9.xm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13.svg"/></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BBFB-4314-436C-A688-96F483D693AB}"/>
              </a:ext>
            </a:extLst>
          </p:cNvPr>
          <p:cNvSpPr>
            <a:spLocks noGrp="1"/>
          </p:cNvSpPr>
          <p:nvPr>
            <p:ph type="ctrTitle"/>
          </p:nvPr>
        </p:nvSpPr>
        <p:spPr/>
        <p:txBody>
          <a:bodyPr anchor="ctr" anchorCtr="0"/>
          <a:lstStyle/>
          <a:p>
            <a:r>
              <a:rPr lang="en-US" dirty="0"/>
              <a:t>Computer Programming</a:t>
            </a:r>
          </a:p>
        </p:txBody>
      </p:sp>
      <p:sp>
        <p:nvSpPr>
          <p:cNvPr id="3" name="Subtitle 2">
            <a:extLst>
              <a:ext uri="{FF2B5EF4-FFF2-40B4-BE49-F238E27FC236}">
                <a16:creationId xmlns:a16="http://schemas.microsoft.com/office/drawing/2014/main" id="{6AA173D3-8B7E-4F91-B862-AC30CB0D2705}"/>
              </a:ext>
            </a:extLst>
          </p:cNvPr>
          <p:cNvSpPr>
            <a:spLocks noGrp="1"/>
          </p:cNvSpPr>
          <p:nvPr>
            <p:ph type="subTitle" idx="1"/>
          </p:nvPr>
        </p:nvSpPr>
        <p:spPr>
          <a:xfrm>
            <a:off x="1828293" y="3830621"/>
            <a:ext cx="8493957" cy="445815"/>
          </a:xfrm>
        </p:spPr>
        <p:txBody>
          <a:bodyPr>
            <a:normAutofit/>
          </a:bodyPr>
          <a:lstStyle/>
          <a:p>
            <a:r>
              <a:rPr lang="en-US" dirty="0"/>
              <a:t>CC 102</a:t>
            </a:r>
          </a:p>
        </p:txBody>
      </p:sp>
      <p:pic>
        <p:nvPicPr>
          <p:cNvPr id="9" name="Graphic 8" descr="Book icon">
            <a:extLst>
              <a:ext uri="{FF2B5EF4-FFF2-40B4-BE49-F238E27FC236}">
                <a16:creationId xmlns:a16="http://schemas.microsoft.com/office/drawing/2014/main" id="{E26792AF-5D39-4A12-8EDD-CC09A60BDA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4993" y="2961000"/>
            <a:ext cx="936000" cy="936000"/>
          </a:xfrm>
          <a:prstGeom prst="rect">
            <a:avLst/>
          </a:prstGeom>
        </p:spPr>
      </p:pic>
    </p:spTree>
    <p:extLst>
      <p:ext uri="{BB962C8B-B14F-4D97-AF65-F5344CB8AC3E}">
        <p14:creationId xmlns:p14="http://schemas.microsoft.com/office/powerpoint/2010/main" val="1906530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HTML 5 &amp; CSS3</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881482" y="2489200"/>
            <a:ext cx="9416172" cy="4368800"/>
          </a:xfrm>
        </p:spPr>
        <p:txBody>
          <a:bodyPr>
            <a:normAutofit/>
          </a:bodyPr>
          <a:lstStyle/>
          <a:p>
            <a:pPr marL="0" indent="0">
              <a:buNone/>
            </a:pPr>
            <a:r>
              <a:rPr lang="en-US" b="1" i="0" dirty="0">
                <a:effectLst/>
                <a:latin typeface="charter"/>
              </a:rPr>
              <a:t>HTML5</a:t>
            </a:r>
            <a:r>
              <a:rPr lang="en-US" b="0" i="0" dirty="0">
                <a:effectLst/>
                <a:latin typeface="charter"/>
              </a:rPr>
              <a:t> is a programming language whose acronym stands for Hyper Text Markup Language. It is a system that allows the modification of the appearance of web pages, as well as making adjustments to their appearance. It also used to structure and present content for the web.</a:t>
            </a:r>
            <a:br>
              <a:rPr lang="en-US" b="0" i="0" dirty="0">
                <a:effectLst/>
                <a:latin typeface="charter"/>
              </a:rPr>
            </a:br>
            <a:br>
              <a:rPr lang="en-US" b="0" i="0" dirty="0">
                <a:effectLst/>
                <a:latin typeface="charter"/>
              </a:rPr>
            </a:br>
            <a:r>
              <a:rPr lang="en-US" b="1" i="0" dirty="0">
                <a:effectLst/>
                <a:latin typeface="charter"/>
              </a:rPr>
              <a:t>CSS3</a:t>
            </a:r>
            <a:r>
              <a:rPr lang="en-US" b="0" i="0" dirty="0">
                <a:effectLst/>
                <a:latin typeface="charter"/>
              </a:rPr>
              <a:t> is the latest evolution of the Cascading Style Sheets language and aims at extending CSS2.1. It brings a lot of new features and additions, like rounded corners, shadows, gradients, transitions or animations, as well as new layouts like multi-columns, flexible box or grid layouts.</a:t>
            </a:r>
            <a:br>
              <a:rPr lang="en-US" b="0" i="0" dirty="0">
                <a:effectLst/>
                <a:latin typeface="charter"/>
              </a:rPr>
            </a:br>
            <a:br>
              <a:rPr lang="en-US" b="0" i="0" dirty="0">
                <a:effectLst/>
                <a:latin typeface="charter"/>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956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E30B-392D-4691-8125-129E25AAA524}"/>
              </a:ext>
            </a:extLst>
          </p:cNvPr>
          <p:cNvSpPr>
            <a:spLocks noGrp="1"/>
          </p:cNvSpPr>
          <p:nvPr>
            <p:ph type="title"/>
          </p:nvPr>
        </p:nvSpPr>
        <p:spPr/>
        <p:txBody>
          <a:bodyPr/>
          <a:lstStyle/>
          <a:p>
            <a:r>
              <a:rPr lang="en-US" dirty="0"/>
              <a:t>STRUCTURE</a:t>
            </a:r>
          </a:p>
        </p:txBody>
      </p:sp>
      <p:pic>
        <p:nvPicPr>
          <p:cNvPr id="5" name="Graphic 4" descr="Purpose icon">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486" y="2947289"/>
            <a:ext cx="936000" cy="936000"/>
          </a:xfrm>
          <a:prstGeom prst="rect">
            <a:avLst/>
          </a:prstGeom>
        </p:spPr>
      </p:pic>
      <p:sp>
        <p:nvSpPr>
          <p:cNvPr id="3" name="Text Placeholder 2">
            <a:extLst>
              <a:ext uri="{FF2B5EF4-FFF2-40B4-BE49-F238E27FC236}">
                <a16:creationId xmlns:a16="http://schemas.microsoft.com/office/drawing/2014/main" id="{E7C2A41D-6B6E-4DD0-A7BD-E8CA001266EE}"/>
              </a:ext>
            </a:extLst>
          </p:cNvPr>
          <p:cNvSpPr>
            <a:spLocks noGrp="1"/>
          </p:cNvSpPr>
          <p:nvPr>
            <p:ph type="body" idx="1"/>
          </p:nvPr>
        </p:nvSpPr>
        <p:spPr>
          <a:xfrm>
            <a:off x="6528213" y="4232171"/>
            <a:ext cx="4475273" cy="1704017"/>
          </a:xfrm>
        </p:spPr>
        <p:txBody>
          <a:bodyPr>
            <a:normAutofit/>
          </a:bodyPr>
          <a:lstStyle/>
          <a:p>
            <a:pPr marL="342900" indent="-342900" algn="l">
              <a:buFont typeface="Arial" panose="020B0604020202020204" pitchFamily="34" charset="0"/>
              <a:buChar char="•"/>
            </a:pPr>
            <a:r>
              <a:rPr lang="en-US" sz="2400" dirty="0"/>
              <a:t>Understanding structure</a:t>
            </a:r>
          </a:p>
          <a:p>
            <a:pPr marL="342900" indent="-342900" algn="l">
              <a:buFont typeface="Arial" panose="020B0604020202020204" pitchFamily="34" charset="0"/>
              <a:buChar char="•"/>
            </a:pPr>
            <a:r>
              <a:rPr lang="en-US" sz="2400" dirty="0"/>
              <a:t>Learning about markup</a:t>
            </a:r>
          </a:p>
          <a:p>
            <a:pPr marL="342900" indent="-342900" algn="l">
              <a:buFont typeface="Arial" panose="020B0604020202020204" pitchFamily="34" charset="0"/>
              <a:buChar char="•"/>
            </a:pPr>
            <a:r>
              <a:rPr lang="en-US" sz="2400" dirty="0"/>
              <a:t>Tags and Elements</a:t>
            </a:r>
          </a:p>
        </p:txBody>
      </p:sp>
    </p:spTree>
    <p:extLst>
      <p:ext uri="{BB962C8B-B14F-4D97-AF65-F5344CB8AC3E}">
        <p14:creationId xmlns:p14="http://schemas.microsoft.com/office/powerpoint/2010/main" val="3988729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STRUCTURE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05544" y="2706255"/>
            <a:ext cx="9845963" cy="3870036"/>
          </a:xfrm>
        </p:spPr>
        <p:txBody>
          <a:bodyPr>
            <a:normAutofit/>
          </a:bodyPr>
          <a:lstStyle/>
          <a:p>
            <a:pPr marL="0" indent="0">
              <a:buNone/>
            </a:pPr>
            <a:r>
              <a:rPr lang="en-US" sz="3200" dirty="0"/>
              <a:t>We come across all kinds of documents every day of our lives. Newspapers, insurance forms, shop catalogues... the list goes on.</a:t>
            </a:r>
          </a:p>
          <a:p>
            <a:pPr marL="0" indent="0">
              <a:buNone/>
            </a:pPr>
            <a:r>
              <a:rPr lang="en-US" dirty="0"/>
              <a:t> Many web pages act like electronic versions of these documents. For example, newspapers show the same stories in print as they do on websites; you can apply for insurance over the web; and stores have online catalogs and e-commerce facilities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0167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STRUCTURE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05544" y="2512291"/>
            <a:ext cx="9845963" cy="4063999"/>
          </a:xfrm>
        </p:spPr>
        <p:txBody>
          <a:bodyPr>
            <a:normAutofit/>
          </a:bodyPr>
          <a:lstStyle/>
          <a:p>
            <a:pPr marL="0" indent="0">
              <a:buNone/>
            </a:pPr>
            <a:r>
              <a:rPr lang="en-US" dirty="0"/>
              <a:t>In all kinds of documents, structure is very important in helping readers to understand the messages you are trying to convey and to navigate around the document. So, in order to learn how to write web pages, it is very important to understand how to structure documents. In this chapter you will: </a:t>
            </a:r>
          </a:p>
          <a:p>
            <a:pPr marL="0" indent="0">
              <a:buNone/>
            </a:pPr>
            <a:endParaRPr lang="en-US" dirty="0"/>
          </a:p>
          <a:p>
            <a:pPr marL="0" indent="0">
              <a:buNone/>
            </a:pPr>
            <a:r>
              <a:rPr lang="en-US" dirty="0"/>
              <a:t>● See how HTML describes the structure of a web page </a:t>
            </a:r>
          </a:p>
          <a:p>
            <a:pPr marL="0" indent="0">
              <a:buNone/>
            </a:pPr>
            <a:r>
              <a:rPr lang="en-US" dirty="0"/>
              <a:t>● Learn how tags or elements are added to your document </a:t>
            </a:r>
          </a:p>
          <a:p>
            <a:pPr marL="0" indent="0">
              <a:buNone/>
            </a:pPr>
            <a:r>
              <a:rPr lang="en-US" dirty="0"/>
              <a:t>● Write your first web page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5929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STRUCTURE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8" name="Picture 7">
            <a:extLst>
              <a:ext uri="{FF2B5EF4-FFF2-40B4-BE49-F238E27FC236}">
                <a16:creationId xmlns:a16="http://schemas.microsoft.com/office/drawing/2014/main" id="{BDBDA9F5-1D27-4DB5-A05F-D9BDD5F173DA}"/>
              </a:ext>
            </a:extLst>
          </p:cNvPr>
          <p:cNvPicPr>
            <a:picLocks noChangeAspect="1"/>
          </p:cNvPicPr>
          <p:nvPr/>
        </p:nvPicPr>
        <p:blipFill>
          <a:blip r:embed="rId5"/>
          <a:stretch>
            <a:fillRect/>
          </a:stretch>
        </p:blipFill>
        <p:spPr>
          <a:xfrm>
            <a:off x="2309191" y="2053889"/>
            <a:ext cx="7573617" cy="4804111"/>
          </a:xfrm>
          <a:prstGeom prst="rect">
            <a:avLst/>
          </a:prstGeom>
        </p:spPr>
      </p:pic>
    </p:spTree>
    <p:extLst>
      <p:ext uri="{BB962C8B-B14F-4D97-AF65-F5344CB8AC3E}">
        <p14:creationId xmlns:p14="http://schemas.microsoft.com/office/powerpoint/2010/main" val="2738170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HOW PAGES USE STRUCTURE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729410" y="2276061"/>
            <a:ext cx="10022098" cy="4300229"/>
          </a:xfrm>
        </p:spPr>
        <p:txBody>
          <a:bodyPr>
            <a:normAutofit fontScale="92500"/>
          </a:bodyPr>
          <a:lstStyle/>
          <a:p>
            <a:pPr marL="0" indent="0">
              <a:buNone/>
            </a:pPr>
            <a:r>
              <a:rPr lang="en-US" dirty="0"/>
              <a:t>Think about the stories you read in a newspaper: for each story, there will be a headline, some text, and possibly some images. If the article is a long piece, there may be subheadings that split the story into separate sections or quotes from those involved. Structure helps readers understand the stories in the newspaper. </a:t>
            </a:r>
          </a:p>
          <a:p>
            <a:pPr marL="0" indent="0">
              <a:buNone/>
            </a:pPr>
            <a:r>
              <a:rPr lang="en-US" dirty="0"/>
              <a:t>The structure is very similar when a news story is viewed online (although it may also feature audio or video). This is illustrated on the right with a copy of a newspaper alongside the corresponding article on its website. </a:t>
            </a:r>
          </a:p>
          <a:p>
            <a:pPr marL="0" indent="0">
              <a:buNone/>
            </a:pPr>
            <a:r>
              <a:rPr lang="en-US" dirty="0"/>
              <a:t>Now think about a very different type of document — an insurance form. Insurance forms often have headings for different sections, and each section contains a list of questions with areas for you to fill in details or checkboxes to tick. Again, the structure is very similar online.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0590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HOW PAGES USE STRUCTURE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8" name="Picture 7">
            <a:extLst>
              <a:ext uri="{FF2B5EF4-FFF2-40B4-BE49-F238E27FC236}">
                <a16:creationId xmlns:a16="http://schemas.microsoft.com/office/drawing/2014/main" id="{FC8A4EB6-BB79-423E-9D1F-6306BB31E928}"/>
              </a:ext>
            </a:extLst>
          </p:cNvPr>
          <p:cNvPicPr>
            <a:picLocks noChangeAspect="1"/>
          </p:cNvPicPr>
          <p:nvPr/>
        </p:nvPicPr>
        <p:blipFill>
          <a:blip r:embed="rId5"/>
          <a:stretch>
            <a:fillRect/>
          </a:stretch>
        </p:blipFill>
        <p:spPr>
          <a:xfrm>
            <a:off x="4019059" y="2120579"/>
            <a:ext cx="4153881" cy="4737421"/>
          </a:xfrm>
          <a:prstGeom prst="rect">
            <a:avLst/>
          </a:prstGeom>
        </p:spPr>
      </p:pic>
    </p:spTree>
    <p:extLst>
      <p:ext uri="{BB962C8B-B14F-4D97-AF65-F5344CB8AC3E}">
        <p14:creationId xmlns:p14="http://schemas.microsoft.com/office/powerpoint/2010/main" val="3864973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STRUCTURING WORD DOCUMENTES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729410" y="2276061"/>
            <a:ext cx="10022098" cy="4300229"/>
          </a:xfrm>
        </p:spPr>
        <p:txBody>
          <a:bodyPr>
            <a:normAutofit lnSpcReduction="10000"/>
          </a:bodyPr>
          <a:lstStyle/>
          <a:p>
            <a:pPr marL="0" indent="0">
              <a:buNone/>
            </a:pPr>
            <a:r>
              <a:rPr lang="en-US" dirty="0"/>
              <a:t>The use of headings and subheadings in any document often reflects a hierarchy of information. For example, a document might start with a large heading, followed by an introduction or the most important information. </a:t>
            </a:r>
          </a:p>
          <a:p>
            <a:pPr marL="0" indent="0">
              <a:buNone/>
            </a:pPr>
            <a:r>
              <a:rPr lang="en-US" dirty="0"/>
              <a:t>This might be expanded upon under subheadings lower down on the page. When using a word processor to create a document, we separate out the text to give it structure. Each topic might have a new paragraph, and each section can have a heading to describe what it covers. </a:t>
            </a:r>
          </a:p>
          <a:p>
            <a:pPr marL="0" indent="0">
              <a:buNone/>
            </a:pPr>
            <a:r>
              <a:rPr lang="en-US" dirty="0"/>
              <a:t>On the right, you can see a simple document in Microsoft Word. The different styles for the document, such as different levels of heading, are shown in the drop down box. If you regularly use Word, you might have also used the formatting toolbar or palette to do this.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9544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STRUCTURING WORD DOCUMENTES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8" name="Picture 7">
            <a:extLst>
              <a:ext uri="{FF2B5EF4-FFF2-40B4-BE49-F238E27FC236}">
                <a16:creationId xmlns:a16="http://schemas.microsoft.com/office/drawing/2014/main" id="{2CD8E4C9-9CB4-4CDE-B18D-EAD50C96DF56}"/>
              </a:ext>
            </a:extLst>
          </p:cNvPr>
          <p:cNvPicPr>
            <a:picLocks noChangeAspect="1"/>
          </p:cNvPicPr>
          <p:nvPr/>
        </p:nvPicPr>
        <p:blipFill>
          <a:blip r:embed="rId5"/>
          <a:stretch>
            <a:fillRect/>
          </a:stretch>
        </p:blipFill>
        <p:spPr>
          <a:xfrm>
            <a:off x="838946" y="2155937"/>
            <a:ext cx="4441290" cy="4702063"/>
          </a:xfrm>
          <a:prstGeom prst="rect">
            <a:avLst/>
          </a:prstGeom>
        </p:spPr>
      </p:pic>
      <p:pic>
        <p:nvPicPr>
          <p:cNvPr id="10" name="Picture 9">
            <a:extLst>
              <a:ext uri="{FF2B5EF4-FFF2-40B4-BE49-F238E27FC236}">
                <a16:creationId xmlns:a16="http://schemas.microsoft.com/office/drawing/2014/main" id="{11A54119-C842-42BC-948C-F794BB7E0212}"/>
              </a:ext>
            </a:extLst>
          </p:cNvPr>
          <p:cNvPicPr>
            <a:picLocks noChangeAspect="1"/>
          </p:cNvPicPr>
          <p:nvPr/>
        </p:nvPicPr>
        <p:blipFill>
          <a:blip r:embed="rId6"/>
          <a:stretch>
            <a:fillRect/>
          </a:stretch>
        </p:blipFill>
        <p:spPr>
          <a:xfrm>
            <a:off x="6635797" y="2211282"/>
            <a:ext cx="5201376" cy="4734586"/>
          </a:xfrm>
          <a:prstGeom prst="rect">
            <a:avLst/>
          </a:prstGeom>
        </p:spPr>
      </p:pic>
      <p:sp>
        <p:nvSpPr>
          <p:cNvPr id="12" name="Content Placeholder 2">
            <a:extLst>
              <a:ext uri="{FF2B5EF4-FFF2-40B4-BE49-F238E27FC236}">
                <a16:creationId xmlns:a16="http://schemas.microsoft.com/office/drawing/2014/main" id="{0C0D5A06-5205-42E3-B142-7062466CC746}"/>
              </a:ext>
            </a:extLst>
          </p:cNvPr>
          <p:cNvSpPr txBox="1">
            <a:spLocks/>
          </p:cNvSpPr>
          <p:nvPr/>
        </p:nvSpPr>
        <p:spPr>
          <a:xfrm>
            <a:off x="5671653" y="2537894"/>
            <a:ext cx="1981477" cy="2342220"/>
          </a:xfrm>
          <a:prstGeom prst="rect">
            <a:avLst/>
          </a:prstGeom>
          <a:solidFill>
            <a:srgbClr val="D75010"/>
          </a:solidFill>
          <a:ln>
            <a:solidFill>
              <a:srgbClr val="D7501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bg1"/>
                </a:solidFill>
              </a:rPr>
              <a:t>On the previous IMAGE you saw how structure was added to a Word document to make it easier to understand. We use structure in the same way when writing web pages</a:t>
            </a: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777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HTML DESCRIBES THE STRUCTURES OF PAGES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729410" y="2703443"/>
            <a:ext cx="10022098" cy="3872847"/>
          </a:xfrm>
        </p:spPr>
        <p:txBody>
          <a:bodyPr>
            <a:normAutofit/>
          </a:bodyPr>
          <a:lstStyle/>
          <a:p>
            <a:pPr marL="0" indent="0">
              <a:buNone/>
            </a:pPr>
            <a:r>
              <a:rPr lang="en-US" dirty="0"/>
              <a:t>In the browser window you can see a web page that features exactly the same content as the Word document you met on the page 18. To describe the structure of a web page, we add code to the words we want to appear on the page. </a:t>
            </a:r>
          </a:p>
          <a:p>
            <a:pPr marL="0" indent="0">
              <a:buNone/>
            </a:pPr>
            <a:r>
              <a:rPr lang="en-US" dirty="0"/>
              <a:t>You can see the HTML code for this page below. Don't worry about what the code means yet. We start to look at it in more detail on the next page. Note that the HTML code is in blue, and the text you see on screen is in black</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821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E30B-392D-4691-8125-129E25AAA524}"/>
              </a:ext>
            </a:extLst>
          </p:cNvPr>
          <p:cNvSpPr>
            <a:spLocks noGrp="1"/>
          </p:cNvSpPr>
          <p:nvPr>
            <p:ph type="title"/>
          </p:nvPr>
        </p:nvSpPr>
        <p:spPr/>
        <p:txBody>
          <a:bodyPr/>
          <a:lstStyle/>
          <a:p>
            <a:r>
              <a:rPr lang="en-US" dirty="0"/>
              <a:t>HOW PEOPLE ACCESS THE WEB</a:t>
            </a:r>
          </a:p>
        </p:txBody>
      </p:sp>
      <p:pic>
        <p:nvPicPr>
          <p:cNvPr id="5" name="Graphic 4" descr="Purpose icon">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486" y="2947289"/>
            <a:ext cx="936000" cy="936000"/>
          </a:xfrm>
          <a:prstGeom prst="rect">
            <a:avLst/>
          </a:prstGeom>
        </p:spPr>
      </p:pic>
      <p:sp>
        <p:nvSpPr>
          <p:cNvPr id="3" name="Text Placeholder 2">
            <a:extLst>
              <a:ext uri="{FF2B5EF4-FFF2-40B4-BE49-F238E27FC236}">
                <a16:creationId xmlns:a16="http://schemas.microsoft.com/office/drawing/2014/main" id="{E7C2A41D-6B6E-4DD0-A7BD-E8CA001266EE}"/>
              </a:ext>
            </a:extLst>
          </p:cNvPr>
          <p:cNvSpPr>
            <a:spLocks noGrp="1"/>
          </p:cNvSpPr>
          <p:nvPr>
            <p:ph type="body" idx="1"/>
          </p:nvPr>
        </p:nvSpPr>
        <p:spPr/>
        <p:txBody>
          <a:bodyPr>
            <a:normAutofit/>
          </a:bodyPr>
          <a:lstStyle/>
          <a:p>
            <a:r>
              <a:rPr lang="en-US" sz="2400" dirty="0"/>
              <a:t>Before we look at the code used to build websites it is important to consider the different ways in which people access the web and clarify some terminology</a:t>
            </a:r>
          </a:p>
        </p:txBody>
      </p:sp>
    </p:spTree>
    <p:extLst>
      <p:ext uri="{BB962C8B-B14F-4D97-AF65-F5344CB8AC3E}">
        <p14:creationId xmlns:p14="http://schemas.microsoft.com/office/powerpoint/2010/main" val="2745843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HTML DESCRIBES THE STRUCTURES OF PAGES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8" name="Picture 7">
            <a:extLst>
              <a:ext uri="{FF2B5EF4-FFF2-40B4-BE49-F238E27FC236}">
                <a16:creationId xmlns:a16="http://schemas.microsoft.com/office/drawing/2014/main" id="{642F215F-E004-4FAE-AD65-02949DFD1C11}"/>
              </a:ext>
            </a:extLst>
          </p:cNvPr>
          <p:cNvPicPr>
            <a:picLocks noChangeAspect="1"/>
          </p:cNvPicPr>
          <p:nvPr/>
        </p:nvPicPr>
        <p:blipFill>
          <a:blip r:embed="rId5"/>
          <a:stretch>
            <a:fillRect/>
          </a:stretch>
        </p:blipFill>
        <p:spPr>
          <a:xfrm>
            <a:off x="2465110" y="2053889"/>
            <a:ext cx="7261780" cy="4633706"/>
          </a:xfrm>
          <a:prstGeom prst="rect">
            <a:avLst/>
          </a:prstGeom>
        </p:spPr>
      </p:pic>
    </p:spTree>
    <p:extLst>
      <p:ext uri="{BB962C8B-B14F-4D97-AF65-F5344CB8AC3E}">
        <p14:creationId xmlns:p14="http://schemas.microsoft.com/office/powerpoint/2010/main" val="900135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Purpose icon">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486" y="2947289"/>
            <a:ext cx="936000" cy="936000"/>
          </a:xfrm>
          <a:prstGeom prst="rect">
            <a:avLst/>
          </a:prstGeom>
        </p:spPr>
      </p:pic>
      <p:sp>
        <p:nvSpPr>
          <p:cNvPr id="6" name="Title 1">
            <a:extLst>
              <a:ext uri="{FF2B5EF4-FFF2-40B4-BE49-F238E27FC236}">
                <a16:creationId xmlns:a16="http://schemas.microsoft.com/office/drawing/2014/main" id="{0F92EC51-059C-40BE-935E-1414BE86E8AE}"/>
              </a:ext>
            </a:extLst>
          </p:cNvPr>
          <p:cNvSpPr txBox="1">
            <a:spLocks/>
          </p:cNvSpPr>
          <p:nvPr/>
        </p:nvSpPr>
        <p:spPr>
          <a:xfrm>
            <a:off x="547385" y="2874820"/>
            <a:ext cx="9839006" cy="108093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HTML USES ELEMENTS TO DESCRIBE THE STRUCTURE OF PAGES</a:t>
            </a:r>
          </a:p>
        </p:txBody>
      </p:sp>
      <p:sp>
        <p:nvSpPr>
          <p:cNvPr id="7" name="Text Placeholder 2">
            <a:extLst>
              <a:ext uri="{FF2B5EF4-FFF2-40B4-BE49-F238E27FC236}">
                <a16:creationId xmlns:a16="http://schemas.microsoft.com/office/drawing/2014/main" id="{0389B7B0-7231-41DE-B672-2CBAAEA151B9}"/>
              </a:ext>
            </a:extLst>
          </p:cNvPr>
          <p:cNvSpPr>
            <a:spLocks noGrp="1"/>
          </p:cNvSpPr>
          <p:nvPr>
            <p:ph type="body" idx="1"/>
          </p:nvPr>
        </p:nvSpPr>
        <p:spPr>
          <a:xfrm>
            <a:off x="1947724" y="4202457"/>
            <a:ext cx="8438667" cy="1703388"/>
          </a:xfrm>
        </p:spPr>
        <p:txBody>
          <a:bodyPr>
            <a:normAutofit/>
          </a:bodyPr>
          <a:lstStyle/>
          <a:p>
            <a:r>
              <a:rPr lang="en-US" sz="2000" dirty="0"/>
              <a:t>Let's look closer at the code from the last page. There are several different elements. Each element has an opening tag and a closing tag</a:t>
            </a:r>
            <a:endParaRPr lang="en-US" sz="2400" dirty="0"/>
          </a:p>
        </p:txBody>
      </p:sp>
    </p:spTree>
    <p:extLst>
      <p:ext uri="{BB962C8B-B14F-4D97-AF65-F5344CB8AC3E}">
        <p14:creationId xmlns:p14="http://schemas.microsoft.com/office/powerpoint/2010/main" val="358465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HTML DESCRIBES THE STRUCTURES OF PAGES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4" name="Picture 3">
            <a:extLst>
              <a:ext uri="{FF2B5EF4-FFF2-40B4-BE49-F238E27FC236}">
                <a16:creationId xmlns:a16="http://schemas.microsoft.com/office/drawing/2014/main" id="{72FA2F55-2555-43D2-8901-473FEAB1E648}"/>
              </a:ext>
            </a:extLst>
          </p:cNvPr>
          <p:cNvPicPr>
            <a:picLocks noChangeAspect="1"/>
          </p:cNvPicPr>
          <p:nvPr/>
        </p:nvPicPr>
        <p:blipFill>
          <a:blip r:embed="rId5"/>
          <a:stretch>
            <a:fillRect/>
          </a:stretch>
        </p:blipFill>
        <p:spPr>
          <a:xfrm>
            <a:off x="1787546" y="2087218"/>
            <a:ext cx="9105741" cy="4691269"/>
          </a:xfrm>
          <a:prstGeom prst="rect">
            <a:avLst/>
          </a:prstGeom>
        </p:spPr>
      </p:pic>
    </p:spTree>
    <p:extLst>
      <p:ext uri="{BB962C8B-B14F-4D97-AF65-F5344CB8AC3E}">
        <p14:creationId xmlns:p14="http://schemas.microsoft.com/office/powerpoint/2010/main" val="34030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HTML DESCRIBES THE STRUCTURES OF PAGES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5" name="Picture 4">
            <a:extLst>
              <a:ext uri="{FF2B5EF4-FFF2-40B4-BE49-F238E27FC236}">
                <a16:creationId xmlns:a16="http://schemas.microsoft.com/office/drawing/2014/main" id="{7C2CC509-7B97-41F6-A8B8-3754921655AF}"/>
              </a:ext>
            </a:extLst>
          </p:cNvPr>
          <p:cNvPicPr>
            <a:picLocks noChangeAspect="1"/>
          </p:cNvPicPr>
          <p:nvPr/>
        </p:nvPicPr>
        <p:blipFill rotWithShape="1">
          <a:blip r:embed="rId5"/>
          <a:srcRect l="1194"/>
          <a:stretch/>
        </p:blipFill>
        <p:spPr>
          <a:xfrm>
            <a:off x="1779105" y="2156059"/>
            <a:ext cx="8975034" cy="4553585"/>
          </a:xfrm>
          <a:prstGeom prst="rect">
            <a:avLst/>
          </a:prstGeom>
        </p:spPr>
      </p:pic>
    </p:spTree>
    <p:extLst>
      <p:ext uri="{BB962C8B-B14F-4D97-AF65-F5344CB8AC3E}">
        <p14:creationId xmlns:p14="http://schemas.microsoft.com/office/powerpoint/2010/main" val="155545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A CLOSER LOOK AT TAGS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4" name="Picture 3">
            <a:extLst>
              <a:ext uri="{FF2B5EF4-FFF2-40B4-BE49-F238E27FC236}">
                <a16:creationId xmlns:a16="http://schemas.microsoft.com/office/drawing/2014/main" id="{1BA3D93D-97AF-419F-8187-0E562B3A13A9}"/>
              </a:ext>
            </a:extLst>
          </p:cNvPr>
          <p:cNvPicPr>
            <a:picLocks noChangeAspect="1"/>
          </p:cNvPicPr>
          <p:nvPr/>
        </p:nvPicPr>
        <p:blipFill>
          <a:blip r:embed="rId5"/>
          <a:stretch>
            <a:fillRect/>
          </a:stretch>
        </p:blipFill>
        <p:spPr>
          <a:xfrm>
            <a:off x="1744373" y="2184638"/>
            <a:ext cx="8542627" cy="4496427"/>
          </a:xfrm>
          <a:prstGeom prst="rect">
            <a:avLst/>
          </a:prstGeom>
        </p:spPr>
      </p:pic>
    </p:spTree>
    <p:extLst>
      <p:ext uri="{BB962C8B-B14F-4D97-AF65-F5344CB8AC3E}">
        <p14:creationId xmlns:p14="http://schemas.microsoft.com/office/powerpoint/2010/main" val="587167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A CLOSER LOOK AT TAGS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5" name="Picture 4">
            <a:extLst>
              <a:ext uri="{FF2B5EF4-FFF2-40B4-BE49-F238E27FC236}">
                <a16:creationId xmlns:a16="http://schemas.microsoft.com/office/drawing/2014/main" id="{7D743A49-6ABC-450A-90C8-1AF305946AFB}"/>
              </a:ext>
            </a:extLst>
          </p:cNvPr>
          <p:cNvPicPr>
            <a:picLocks noChangeAspect="1"/>
          </p:cNvPicPr>
          <p:nvPr/>
        </p:nvPicPr>
        <p:blipFill rotWithShape="1">
          <a:blip r:embed="rId5"/>
          <a:srcRect r="740"/>
          <a:stretch/>
        </p:blipFill>
        <p:spPr>
          <a:xfrm>
            <a:off x="1804808" y="2191976"/>
            <a:ext cx="8542627" cy="4496427"/>
          </a:xfrm>
          <a:prstGeom prst="rect">
            <a:avLst/>
          </a:prstGeom>
        </p:spPr>
      </p:pic>
    </p:spTree>
    <p:extLst>
      <p:ext uri="{BB962C8B-B14F-4D97-AF65-F5344CB8AC3E}">
        <p14:creationId xmlns:p14="http://schemas.microsoft.com/office/powerpoint/2010/main" val="1274746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Attributes Tell Us More About Elements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789045" y="2053889"/>
            <a:ext cx="10022098" cy="1262270"/>
          </a:xfrm>
        </p:spPr>
        <p:txBody>
          <a:bodyPr>
            <a:normAutofit/>
          </a:bodyPr>
          <a:lstStyle/>
          <a:p>
            <a:pPr marL="0" indent="0">
              <a:buNone/>
            </a:pPr>
            <a:r>
              <a:rPr lang="en-US" dirty="0"/>
              <a:t>Attributes provide additional information about the contents of an element. They appear on the opening tag of the element and are made up of two parts: a name and a value, separated by an equals sign.</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599EDC-770F-4B15-A23B-DEEFB872A9CF}"/>
              </a:ext>
            </a:extLst>
          </p:cNvPr>
          <p:cNvPicPr>
            <a:picLocks noChangeAspect="1"/>
          </p:cNvPicPr>
          <p:nvPr/>
        </p:nvPicPr>
        <p:blipFill>
          <a:blip r:embed="rId5"/>
          <a:stretch>
            <a:fillRect/>
          </a:stretch>
        </p:blipFill>
        <p:spPr>
          <a:xfrm>
            <a:off x="1883527" y="3241330"/>
            <a:ext cx="8920308" cy="3278477"/>
          </a:xfrm>
          <a:prstGeom prst="rect">
            <a:avLst/>
          </a:prstGeom>
        </p:spPr>
      </p:pic>
    </p:spTree>
    <p:extLst>
      <p:ext uri="{BB962C8B-B14F-4D97-AF65-F5344CB8AC3E}">
        <p14:creationId xmlns:p14="http://schemas.microsoft.com/office/powerpoint/2010/main" val="267786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Attributes Tell Us More About Elements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863649" y="2250223"/>
            <a:ext cx="10022098" cy="868215"/>
          </a:xfrm>
        </p:spPr>
        <p:txBody>
          <a:bodyPr>
            <a:normAutofit/>
          </a:bodyPr>
          <a:lstStyle/>
          <a:p>
            <a:pPr marL="0" indent="0">
              <a:buNone/>
            </a:pPr>
            <a:r>
              <a:rPr lang="en-US" dirty="0"/>
              <a:t>HTML5 allows you to use uppercase attribute names and omit the </a:t>
            </a:r>
            <a:r>
              <a:rPr lang="en-US" dirty="0" err="1"/>
              <a:t>quotemarks</a:t>
            </a:r>
            <a:r>
              <a:rPr lang="en-US" dirty="0"/>
              <a:t>, but this is not recommended.</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D1076FC-91EE-4FCC-9391-81271B523ED6}"/>
              </a:ext>
            </a:extLst>
          </p:cNvPr>
          <p:cNvPicPr>
            <a:picLocks noChangeAspect="1"/>
          </p:cNvPicPr>
          <p:nvPr/>
        </p:nvPicPr>
        <p:blipFill rotWithShape="1">
          <a:blip r:embed="rId5"/>
          <a:srcRect l="1616" r="1"/>
          <a:stretch/>
        </p:blipFill>
        <p:spPr>
          <a:xfrm>
            <a:off x="1863649" y="3141827"/>
            <a:ext cx="8920308" cy="3278476"/>
          </a:xfrm>
          <a:prstGeom prst="rect">
            <a:avLst/>
          </a:prstGeom>
        </p:spPr>
      </p:pic>
    </p:spTree>
    <p:extLst>
      <p:ext uri="{BB962C8B-B14F-4D97-AF65-F5344CB8AC3E}">
        <p14:creationId xmlns:p14="http://schemas.microsoft.com/office/powerpoint/2010/main" val="3377307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BODY, HEAD &amp; TITLE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8" name="Content Placeholder 2">
            <a:extLst>
              <a:ext uri="{FF2B5EF4-FFF2-40B4-BE49-F238E27FC236}">
                <a16:creationId xmlns:a16="http://schemas.microsoft.com/office/drawing/2014/main" id="{30B52F9A-7263-4F60-BB2F-043DB86F354A}"/>
              </a:ext>
            </a:extLst>
          </p:cNvPr>
          <p:cNvSpPr>
            <a:spLocks noGrp="1"/>
          </p:cNvSpPr>
          <p:nvPr>
            <p:ph sz="half" idx="1"/>
          </p:nvPr>
        </p:nvSpPr>
        <p:spPr>
          <a:xfrm>
            <a:off x="1789045" y="2316015"/>
            <a:ext cx="10022098" cy="1262270"/>
          </a:xfrm>
        </p:spPr>
        <p:txBody>
          <a:bodyPr>
            <a:normAutofit/>
          </a:bodyPr>
          <a:lstStyle/>
          <a:p>
            <a:pPr marL="0" indent="0">
              <a:buNone/>
            </a:pPr>
            <a:r>
              <a:rPr lang="en-US" sz="2000" b="1" dirty="0">
                <a:latin typeface="Arial" panose="020B0604020202020204" pitchFamily="34" charset="0"/>
                <a:cs typeface="Arial" panose="020B0604020202020204" pitchFamily="34" charset="0"/>
              </a:rPr>
              <a:t>&lt;body&gt;</a:t>
            </a:r>
          </a:p>
          <a:p>
            <a:pPr marL="0" indent="0">
              <a:buNone/>
            </a:pPr>
            <a:r>
              <a:rPr lang="en-US" sz="2000" dirty="0">
                <a:latin typeface="Arial" panose="020B0604020202020204" pitchFamily="34" charset="0"/>
                <a:cs typeface="Arial" panose="020B0604020202020204" pitchFamily="34" charset="0"/>
              </a:rPr>
              <a:t>You met the &lt;body&gt; element in the first example we created. Everything inside this element is show inside the main browser window.</a:t>
            </a:r>
          </a:p>
        </p:txBody>
      </p:sp>
      <p:sp>
        <p:nvSpPr>
          <p:cNvPr id="11" name="Content Placeholder 2">
            <a:extLst>
              <a:ext uri="{FF2B5EF4-FFF2-40B4-BE49-F238E27FC236}">
                <a16:creationId xmlns:a16="http://schemas.microsoft.com/office/drawing/2014/main" id="{D9264135-E82A-4567-B499-947BEDF5FB0E}"/>
              </a:ext>
            </a:extLst>
          </p:cNvPr>
          <p:cNvSpPr txBox="1">
            <a:spLocks/>
          </p:cNvSpPr>
          <p:nvPr/>
        </p:nvSpPr>
        <p:spPr>
          <a:xfrm>
            <a:off x="1789045" y="3548270"/>
            <a:ext cx="10022098" cy="1262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rial" panose="020B0604020202020204" pitchFamily="34" charset="0"/>
                <a:cs typeface="Arial" panose="020B0604020202020204" pitchFamily="34" charset="0"/>
              </a:rPr>
              <a:t>&lt;head&gt;</a:t>
            </a:r>
          </a:p>
          <a:p>
            <a:pPr marL="0" indent="0">
              <a:buFont typeface="Arial" panose="020B0604020202020204" pitchFamily="34" charset="0"/>
              <a:buNone/>
            </a:pPr>
            <a:r>
              <a:rPr lang="en-US" sz="2000" dirty="0">
                <a:latin typeface="Arial" panose="020B0604020202020204" pitchFamily="34" charset="0"/>
                <a:cs typeface="Arial" panose="020B0604020202020204" pitchFamily="34" charset="0"/>
              </a:rPr>
              <a:t>Before the &lt;body&gt; element you will often see a &lt;head&gt; element. This contains information about the page (rather than information that is show within the main part of the browser window that is highlighted in blue on the opposite page). You will usually find a &lt;title&gt; element inside the &lt;head&gt; element.</a:t>
            </a:r>
          </a:p>
        </p:txBody>
      </p:sp>
      <p:sp>
        <p:nvSpPr>
          <p:cNvPr id="12" name="Content Placeholder 2">
            <a:extLst>
              <a:ext uri="{FF2B5EF4-FFF2-40B4-BE49-F238E27FC236}">
                <a16:creationId xmlns:a16="http://schemas.microsoft.com/office/drawing/2014/main" id="{0A7DFCFC-C80D-4FD0-AED2-AF6FDC26E6A0}"/>
              </a:ext>
            </a:extLst>
          </p:cNvPr>
          <p:cNvSpPr txBox="1">
            <a:spLocks/>
          </p:cNvSpPr>
          <p:nvPr/>
        </p:nvSpPr>
        <p:spPr>
          <a:xfrm>
            <a:off x="1789045" y="5322405"/>
            <a:ext cx="10022098" cy="126227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&lt;title&gt;</a:t>
            </a: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The contents of the &lt;title&gt; element are either show in the top of the </a:t>
            </a:r>
            <a:r>
              <a:rPr lang="en-US" dirty="0" err="1">
                <a:latin typeface="Arial" panose="020B0604020202020204" pitchFamily="34" charset="0"/>
                <a:cs typeface="Arial" panose="020B0604020202020204" pitchFamily="34" charset="0"/>
              </a:rPr>
              <a:t>brower</a:t>
            </a:r>
            <a:r>
              <a:rPr lang="en-US" dirty="0">
                <a:latin typeface="Arial" panose="020B0604020202020204" pitchFamily="34" charset="0"/>
                <a:cs typeface="Arial" panose="020B0604020202020204" pitchFamily="34" charset="0"/>
              </a:rPr>
              <a:t>, above where you usually type in the URL of the page you want to visit, or on the tab for that page (if your browser uses </a:t>
            </a:r>
            <a:r>
              <a:rPr lang="en-US" dirty="0" err="1">
                <a:latin typeface="Arial" panose="020B0604020202020204" pitchFamily="34" charset="0"/>
                <a:cs typeface="Arial" panose="020B0604020202020204" pitchFamily="34" charset="0"/>
              </a:rPr>
              <a:t>tabas</a:t>
            </a:r>
            <a:r>
              <a:rPr lang="en-US" dirty="0">
                <a:latin typeface="Arial" panose="020B0604020202020204" pitchFamily="34" charset="0"/>
                <a:cs typeface="Arial" panose="020B0604020202020204" pitchFamily="34" charset="0"/>
              </a:rPr>
              <a:t> to allow you to view multiple pages at the same time).</a:t>
            </a:r>
          </a:p>
        </p:txBody>
      </p:sp>
    </p:spTree>
    <p:extLst>
      <p:ext uri="{BB962C8B-B14F-4D97-AF65-F5344CB8AC3E}">
        <p14:creationId xmlns:p14="http://schemas.microsoft.com/office/powerpoint/2010/main" val="2222341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BODY, HEAD &amp; TITLE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7" name="Picture 6">
            <a:extLst>
              <a:ext uri="{FF2B5EF4-FFF2-40B4-BE49-F238E27FC236}">
                <a16:creationId xmlns:a16="http://schemas.microsoft.com/office/drawing/2014/main" id="{6F32FDC1-546E-44B2-90A2-F4342C7C0DC2}"/>
              </a:ext>
            </a:extLst>
          </p:cNvPr>
          <p:cNvPicPr>
            <a:picLocks noChangeAspect="1"/>
          </p:cNvPicPr>
          <p:nvPr/>
        </p:nvPicPr>
        <p:blipFill>
          <a:blip r:embed="rId5"/>
          <a:stretch>
            <a:fillRect/>
          </a:stretch>
        </p:blipFill>
        <p:spPr>
          <a:xfrm>
            <a:off x="693173" y="2553336"/>
            <a:ext cx="5233863" cy="4098367"/>
          </a:xfrm>
          <a:prstGeom prst="rect">
            <a:avLst/>
          </a:prstGeom>
        </p:spPr>
      </p:pic>
      <p:pic>
        <p:nvPicPr>
          <p:cNvPr id="10" name="Picture 9">
            <a:extLst>
              <a:ext uri="{FF2B5EF4-FFF2-40B4-BE49-F238E27FC236}">
                <a16:creationId xmlns:a16="http://schemas.microsoft.com/office/drawing/2014/main" id="{5899B23E-BEFD-4715-8284-0EF5D16C01C1}"/>
              </a:ext>
            </a:extLst>
          </p:cNvPr>
          <p:cNvPicPr>
            <a:picLocks noChangeAspect="1"/>
          </p:cNvPicPr>
          <p:nvPr/>
        </p:nvPicPr>
        <p:blipFill>
          <a:blip r:embed="rId6"/>
          <a:stretch>
            <a:fillRect/>
          </a:stretch>
        </p:blipFill>
        <p:spPr>
          <a:xfrm>
            <a:off x="6264965" y="2553336"/>
            <a:ext cx="5233863" cy="4098367"/>
          </a:xfrm>
          <a:prstGeom prst="rect">
            <a:avLst/>
          </a:prstGeom>
        </p:spPr>
      </p:pic>
    </p:spTree>
    <p:extLst>
      <p:ext uri="{BB962C8B-B14F-4D97-AF65-F5344CB8AC3E}">
        <p14:creationId xmlns:p14="http://schemas.microsoft.com/office/powerpoint/2010/main" val="904193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BROWSERS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819564" y="2392291"/>
            <a:ext cx="9845963" cy="3599316"/>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People access websites using software called a web browser. Popular examples include Firefox, Internet Explorer, Safari, Chrome, and Opera. </a:t>
            </a:r>
          </a:p>
          <a:p>
            <a:pPr marL="0" indent="0">
              <a:buNone/>
            </a:pPr>
            <a:r>
              <a:rPr lang="en-US" dirty="0">
                <a:latin typeface="Arial" panose="020B0604020202020204" pitchFamily="34" charset="0"/>
                <a:cs typeface="Arial" panose="020B0604020202020204" pitchFamily="34" charset="0"/>
              </a:rPr>
              <a:t>In order to view a web page, users might type a web address into their browser, follow a link from another site, or use a bookmark</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People access websites using software called a web browser. Popular examples include Firefox, Internet Explorer, Safari, Chrome, and Opera. In order to view a web page, users might type a web address into their browser, follow a link from another site, or use a bookmark</a:t>
            </a:r>
          </a:p>
        </p:txBody>
      </p:sp>
    </p:spTree>
    <p:extLst>
      <p:ext uri="{BB962C8B-B14F-4D97-AF65-F5344CB8AC3E}">
        <p14:creationId xmlns:p14="http://schemas.microsoft.com/office/powerpoint/2010/main" val="4205207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E30B-392D-4691-8125-129E25AAA524}"/>
              </a:ext>
            </a:extLst>
          </p:cNvPr>
          <p:cNvSpPr>
            <a:spLocks noGrp="1"/>
          </p:cNvSpPr>
          <p:nvPr>
            <p:ph type="title"/>
          </p:nvPr>
        </p:nvSpPr>
        <p:spPr/>
        <p:txBody>
          <a:bodyPr/>
          <a:lstStyle/>
          <a:p>
            <a:r>
              <a:rPr lang="en-US" dirty="0"/>
              <a:t>TEXT</a:t>
            </a:r>
          </a:p>
        </p:txBody>
      </p:sp>
      <p:pic>
        <p:nvPicPr>
          <p:cNvPr id="5" name="Graphic 4" descr="Purpose icon">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486" y="2947289"/>
            <a:ext cx="936000" cy="936000"/>
          </a:xfrm>
          <a:prstGeom prst="rect">
            <a:avLst/>
          </a:prstGeom>
        </p:spPr>
      </p:pic>
      <p:sp>
        <p:nvSpPr>
          <p:cNvPr id="3" name="Text Placeholder 2">
            <a:extLst>
              <a:ext uri="{FF2B5EF4-FFF2-40B4-BE49-F238E27FC236}">
                <a16:creationId xmlns:a16="http://schemas.microsoft.com/office/drawing/2014/main" id="{E7C2A41D-6B6E-4DD0-A7BD-E8CA001266EE}"/>
              </a:ext>
            </a:extLst>
          </p:cNvPr>
          <p:cNvSpPr>
            <a:spLocks noGrp="1"/>
          </p:cNvSpPr>
          <p:nvPr>
            <p:ph type="body" idx="1"/>
          </p:nvPr>
        </p:nvSpPr>
        <p:spPr>
          <a:xfrm>
            <a:off x="5415029" y="4222232"/>
            <a:ext cx="5150265" cy="1704017"/>
          </a:xfrm>
        </p:spPr>
        <p:txBody>
          <a:bodyPr>
            <a:normAutofit/>
          </a:bodyPr>
          <a:lstStyle/>
          <a:p>
            <a:pPr marL="342900" indent="-342900" algn="l">
              <a:buFont typeface="Arial" panose="020B0604020202020204" pitchFamily="34" charset="0"/>
              <a:buChar char="•"/>
            </a:pPr>
            <a:r>
              <a:rPr lang="en-US" sz="2400" dirty="0"/>
              <a:t>Headings and paragraphs</a:t>
            </a:r>
          </a:p>
          <a:p>
            <a:pPr marL="342900" indent="-342900" algn="l">
              <a:buFont typeface="Arial" panose="020B0604020202020204" pitchFamily="34" charset="0"/>
              <a:buChar char="•"/>
            </a:pPr>
            <a:r>
              <a:rPr lang="en-US" sz="2400" dirty="0"/>
              <a:t>Bold, italic, emphasis</a:t>
            </a:r>
          </a:p>
          <a:p>
            <a:pPr marL="342900" indent="-342900" algn="l">
              <a:buFont typeface="Arial" panose="020B0604020202020204" pitchFamily="34" charset="0"/>
              <a:buChar char="•"/>
            </a:pPr>
            <a:r>
              <a:rPr lang="en-US" sz="2400" dirty="0"/>
              <a:t>Structural and semantic markup</a:t>
            </a:r>
          </a:p>
        </p:txBody>
      </p:sp>
    </p:spTree>
    <p:extLst>
      <p:ext uri="{BB962C8B-B14F-4D97-AF65-F5344CB8AC3E}">
        <p14:creationId xmlns:p14="http://schemas.microsoft.com/office/powerpoint/2010/main" val="1485711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Text</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729410" y="2335695"/>
            <a:ext cx="10022098" cy="3872847"/>
          </a:xfrm>
        </p:spPr>
        <p:txBody>
          <a:bodyPr>
            <a:normAutofit fontScale="92500" lnSpcReduction="20000"/>
          </a:bodyPr>
          <a:lstStyle/>
          <a:p>
            <a:pPr marL="0" indent="0">
              <a:buNone/>
            </a:pPr>
            <a:r>
              <a:rPr lang="en-US" sz="3200" dirty="0"/>
              <a:t>When creating a web page, you add tags (known as markup) to the contents of the page. These tags provide extra meaning and allow browsers to show users the </a:t>
            </a:r>
            <a:br>
              <a:rPr lang="en-US" sz="3200" dirty="0"/>
            </a:br>
            <a:br>
              <a:rPr lang="en-US" sz="3200" dirty="0"/>
            </a:br>
            <a:r>
              <a:rPr lang="en-US" sz="2400" dirty="0"/>
              <a:t>In this chapter we focus on how to add markup to the text that appears on your pages. You will learn about: </a:t>
            </a:r>
          </a:p>
          <a:p>
            <a:pPr marL="0" indent="0">
              <a:buNone/>
            </a:pPr>
            <a:endParaRPr lang="en-US" sz="2400" dirty="0"/>
          </a:p>
          <a:p>
            <a:pPr marL="0" indent="0">
              <a:buNone/>
            </a:pPr>
            <a:r>
              <a:rPr lang="en-US" sz="2400" dirty="0"/>
              <a:t>● Structural markup: the elements that you can use to describe both headings and paragraphs </a:t>
            </a:r>
          </a:p>
          <a:p>
            <a:pPr marL="0" indent="0">
              <a:buNone/>
            </a:pPr>
            <a:r>
              <a:rPr lang="en-US" sz="2400" dirty="0"/>
              <a:t>● Semantic markup: which provides extra information; such as where emphasis is placed in a sentence, that something you have written is a quotation (and who said it), the meaning of acronyms, and so on </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1114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HEADINGS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2137646" y="2371264"/>
            <a:ext cx="9443398" cy="3872847"/>
          </a:xfrm>
        </p:spPr>
        <p:txBody>
          <a:bodyPr numCol="1">
            <a:normAutofit lnSpcReduction="10000"/>
          </a:bodyPr>
          <a:lstStyle/>
          <a:p>
            <a:pPr marL="0" indent="0">
              <a:buNone/>
            </a:pPr>
            <a:r>
              <a:rPr lang="en-US" dirty="0">
                <a:latin typeface="Arial" panose="020B0604020202020204" pitchFamily="34" charset="0"/>
                <a:cs typeface="Arial" panose="020B0604020202020204" pitchFamily="34" charset="0"/>
              </a:rPr>
              <a:t>HTML has six "levels" of headings: </a:t>
            </a:r>
          </a:p>
          <a:p>
            <a:pPr marL="0" indent="0">
              <a:buNone/>
            </a:pPr>
            <a:r>
              <a:rPr lang="en-US" b="1" dirty="0">
                <a:latin typeface="Arial" panose="020B0604020202020204" pitchFamily="34" charset="0"/>
                <a:cs typeface="Arial" panose="020B0604020202020204" pitchFamily="34" charset="0"/>
              </a:rPr>
              <a:t>&lt;h1&gt;</a:t>
            </a:r>
            <a:r>
              <a:rPr lang="en-US" dirty="0">
                <a:latin typeface="Arial" panose="020B0604020202020204" pitchFamily="34" charset="0"/>
                <a:cs typeface="Arial" panose="020B0604020202020204" pitchFamily="34" charset="0"/>
              </a:rPr>
              <a:t>is used for main headings </a:t>
            </a:r>
          </a:p>
          <a:p>
            <a:pPr marL="0" indent="0">
              <a:buNone/>
            </a:pPr>
            <a:r>
              <a:rPr lang="en-US" b="1" dirty="0">
                <a:latin typeface="Arial" panose="020B0604020202020204" pitchFamily="34" charset="0"/>
                <a:cs typeface="Arial" panose="020B0604020202020204" pitchFamily="34" charset="0"/>
              </a:rPr>
              <a:t>&lt;h2&gt;</a:t>
            </a:r>
            <a:r>
              <a:rPr lang="en-US" dirty="0">
                <a:latin typeface="Arial" panose="020B0604020202020204" pitchFamily="34" charset="0"/>
                <a:cs typeface="Arial" panose="020B0604020202020204" pitchFamily="34" charset="0"/>
              </a:rPr>
              <a:t>is used for subheadings</a:t>
            </a:r>
          </a:p>
          <a:p>
            <a:pPr marL="0" indent="0">
              <a:buNone/>
            </a:pPr>
            <a:r>
              <a:rPr lang="en-US" dirty="0">
                <a:latin typeface="Arial" panose="020B0604020202020204" pitchFamily="34" charset="0"/>
                <a:cs typeface="Arial" panose="020B0604020202020204" pitchFamily="34" charset="0"/>
              </a:rPr>
              <a:t>If there are further sections under the subheadings then the  element </a:t>
            </a:r>
            <a:r>
              <a:rPr lang="en-US" b="1" dirty="0">
                <a:latin typeface="Arial" panose="020B0604020202020204" pitchFamily="34" charset="0"/>
                <a:cs typeface="Arial" panose="020B0604020202020204" pitchFamily="34" charset="0"/>
              </a:rPr>
              <a:t>&lt;h3&gt; </a:t>
            </a:r>
            <a:r>
              <a:rPr lang="en-US" dirty="0">
                <a:latin typeface="Arial" panose="020B0604020202020204" pitchFamily="34" charset="0"/>
                <a:cs typeface="Arial" panose="020B0604020202020204" pitchFamily="34" charset="0"/>
              </a:rPr>
              <a:t>is used, and so on... </a:t>
            </a:r>
          </a:p>
          <a:p>
            <a:pPr marL="0" indent="0">
              <a:buNone/>
            </a:pPr>
            <a:r>
              <a:rPr lang="en-US" dirty="0">
                <a:latin typeface="Arial" panose="020B0604020202020204" pitchFamily="34" charset="0"/>
                <a:cs typeface="Arial" panose="020B0604020202020204" pitchFamily="34" charset="0"/>
              </a:rPr>
              <a:t>Browsers display the contents of headings at different sizes. The contents of an </a:t>
            </a:r>
            <a:r>
              <a:rPr lang="en-US" b="1" dirty="0">
                <a:latin typeface="Arial" panose="020B0604020202020204" pitchFamily="34" charset="0"/>
                <a:cs typeface="Arial" panose="020B0604020202020204" pitchFamily="34" charset="0"/>
              </a:rPr>
              <a:t>&lt;h1&gt; </a:t>
            </a:r>
            <a:r>
              <a:rPr lang="en-US" dirty="0">
                <a:latin typeface="Arial" panose="020B0604020202020204" pitchFamily="34" charset="0"/>
                <a:cs typeface="Arial" panose="020B0604020202020204" pitchFamily="34" charset="0"/>
              </a:rPr>
              <a:t>element is the largest, and the contents of an </a:t>
            </a:r>
            <a:r>
              <a:rPr lang="en-US" b="1" dirty="0">
                <a:latin typeface="Arial" panose="020B0604020202020204" pitchFamily="34" charset="0"/>
                <a:cs typeface="Arial" panose="020B0604020202020204" pitchFamily="34" charset="0"/>
              </a:rPr>
              <a:t>&lt;h6&gt;</a:t>
            </a:r>
            <a:r>
              <a:rPr lang="en-US" dirty="0">
                <a:latin typeface="Arial" panose="020B0604020202020204" pitchFamily="34" charset="0"/>
                <a:cs typeface="Arial" panose="020B0604020202020204" pitchFamily="34" charset="0"/>
              </a:rPr>
              <a:t> element is the smallest. The exact size at which each browser shows the headings can vary slightly. Users can also adjust the size of text in their browser. You will see how to control the size of text, its color, and the fonts used when we come to look at CSS. </a:t>
            </a:r>
            <a:endParaRPr lang="en-US" sz="3200" dirty="0">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32B9424E-B26D-4688-889A-2DC96BE176C1}"/>
              </a:ext>
            </a:extLst>
          </p:cNvPr>
          <p:cNvSpPr txBox="1">
            <a:spLocks/>
          </p:cNvSpPr>
          <p:nvPr/>
        </p:nvSpPr>
        <p:spPr>
          <a:xfrm>
            <a:off x="510209" y="2510412"/>
            <a:ext cx="1440000" cy="387284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Arial" panose="020B0604020202020204" pitchFamily="34" charset="0"/>
                <a:cs typeface="Arial" panose="020B0604020202020204" pitchFamily="34" charset="0"/>
              </a:rPr>
              <a:t>&lt;h1&gt;</a:t>
            </a:r>
            <a:endParaRPr lang="en-US"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3200" b="1" dirty="0">
                <a:latin typeface="Arial" panose="020B0604020202020204" pitchFamily="34" charset="0"/>
                <a:cs typeface="Arial" panose="020B0604020202020204" pitchFamily="34" charset="0"/>
              </a:rPr>
              <a:t>&lt;h2&gt;</a:t>
            </a:r>
            <a:endParaRPr lang="en-US"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3200" b="1" dirty="0">
                <a:latin typeface="Arial" panose="020B0604020202020204" pitchFamily="34" charset="0"/>
                <a:cs typeface="Arial" panose="020B0604020202020204" pitchFamily="34" charset="0"/>
              </a:rPr>
              <a:t>&lt;h3&gt;</a:t>
            </a:r>
            <a:endParaRPr lang="en-US"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3200" b="1" dirty="0">
                <a:latin typeface="Arial" panose="020B0604020202020204" pitchFamily="34" charset="0"/>
                <a:cs typeface="Arial" panose="020B0604020202020204" pitchFamily="34" charset="0"/>
              </a:rPr>
              <a:t>&lt;h4&gt;</a:t>
            </a:r>
            <a:endParaRPr lang="en-US"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3200" b="1" dirty="0">
                <a:latin typeface="Arial" panose="020B0604020202020204" pitchFamily="34" charset="0"/>
                <a:cs typeface="Arial" panose="020B0604020202020204" pitchFamily="34" charset="0"/>
              </a:rPr>
              <a:t>&lt;h5&gt;</a:t>
            </a:r>
            <a:endParaRPr lang="en-US"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3200" b="1" dirty="0">
                <a:latin typeface="Arial" panose="020B0604020202020204" pitchFamily="34" charset="0"/>
                <a:cs typeface="Arial" panose="020B0604020202020204" pitchFamily="34" charset="0"/>
              </a:rPr>
              <a:t>&lt;h6&gt;</a:t>
            </a:r>
          </a:p>
        </p:txBody>
      </p:sp>
    </p:spTree>
    <p:extLst>
      <p:ext uri="{BB962C8B-B14F-4D97-AF65-F5344CB8AC3E}">
        <p14:creationId xmlns:p14="http://schemas.microsoft.com/office/powerpoint/2010/main" val="3398757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HEADINGS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9" name="Picture 8">
            <a:extLst>
              <a:ext uri="{FF2B5EF4-FFF2-40B4-BE49-F238E27FC236}">
                <a16:creationId xmlns:a16="http://schemas.microsoft.com/office/drawing/2014/main" id="{9B1A0CB1-FB4D-4F1B-8831-86490F08E7B7}"/>
              </a:ext>
            </a:extLst>
          </p:cNvPr>
          <p:cNvPicPr>
            <a:picLocks noChangeAspect="1"/>
          </p:cNvPicPr>
          <p:nvPr/>
        </p:nvPicPr>
        <p:blipFill>
          <a:blip r:embed="rId5"/>
          <a:stretch>
            <a:fillRect/>
          </a:stretch>
        </p:blipFill>
        <p:spPr>
          <a:xfrm>
            <a:off x="373260" y="2518174"/>
            <a:ext cx="5653166" cy="4081407"/>
          </a:xfrm>
          <a:prstGeom prst="rect">
            <a:avLst/>
          </a:prstGeom>
        </p:spPr>
      </p:pic>
      <p:pic>
        <p:nvPicPr>
          <p:cNvPr id="11" name="Picture 10">
            <a:extLst>
              <a:ext uri="{FF2B5EF4-FFF2-40B4-BE49-F238E27FC236}">
                <a16:creationId xmlns:a16="http://schemas.microsoft.com/office/drawing/2014/main" id="{6A091940-7198-4045-B76A-758F6EE602F8}"/>
              </a:ext>
            </a:extLst>
          </p:cNvPr>
          <p:cNvPicPr>
            <a:picLocks noChangeAspect="1"/>
          </p:cNvPicPr>
          <p:nvPr/>
        </p:nvPicPr>
        <p:blipFill>
          <a:blip r:embed="rId6"/>
          <a:stretch>
            <a:fillRect/>
          </a:stretch>
        </p:blipFill>
        <p:spPr>
          <a:xfrm>
            <a:off x="6243973" y="2518174"/>
            <a:ext cx="5653166" cy="4081407"/>
          </a:xfrm>
          <a:prstGeom prst="rect">
            <a:avLst/>
          </a:prstGeom>
        </p:spPr>
      </p:pic>
    </p:spTree>
    <p:extLst>
      <p:ext uri="{BB962C8B-B14F-4D97-AF65-F5344CB8AC3E}">
        <p14:creationId xmlns:p14="http://schemas.microsoft.com/office/powerpoint/2010/main" val="31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PARAGRAPHS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28193" y="2325756"/>
            <a:ext cx="9362660" cy="3872847"/>
          </a:xfrm>
        </p:spPr>
        <p:txBody>
          <a:bodyPr>
            <a:normAutofit/>
          </a:bodyPr>
          <a:lstStyle/>
          <a:p>
            <a:pPr marL="0" indent="0">
              <a:buNone/>
            </a:pPr>
            <a:r>
              <a:rPr lang="en-US" sz="2800" b="1" dirty="0"/>
              <a:t>&lt;p&gt;</a:t>
            </a:r>
          </a:p>
          <a:p>
            <a:pPr marL="0" indent="0">
              <a:buNone/>
            </a:pPr>
            <a:r>
              <a:rPr lang="en-US" sz="2800" dirty="0"/>
              <a:t>To create a paragraph, surround the words that make up the paragraph with an opening </a:t>
            </a:r>
            <a:r>
              <a:rPr lang="en-US" sz="2800" b="1" dirty="0"/>
              <a:t>&lt;p&gt; </a:t>
            </a:r>
            <a:r>
              <a:rPr lang="en-US" sz="2800" dirty="0"/>
              <a:t>tag and closing </a:t>
            </a:r>
            <a:r>
              <a:rPr lang="en-US" sz="2800" b="1" dirty="0"/>
              <a:t>&lt;/p&gt; </a:t>
            </a:r>
            <a:r>
              <a:rPr lang="en-US" sz="2800" dirty="0"/>
              <a:t>tag.</a:t>
            </a:r>
          </a:p>
          <a:p>
            <a:pPr marL="0" indent="0">
              <a:buNone/>
            </a:pPr>
            <a:r>
              <a:rPr lang="en-US" sz="2800" dirty="0"/>
              <a:t> </a:t>
            </a:r>
          </a:p>
          <a:p>
            <a:pPr marL="0" indent="0">
              <a:buNone/>
            </a:pPr>
            <a:r>
              <a:rPr lang="en-US" sz="2800" dirty="0"/>
              <a:t>By default, a browser will show each paragraph on a new line with some space between it and any subsequent paragraphs.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471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PARAGRAPHS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4" name="Picture 3">
            <a:extLst>
              <a:ext uri="{FF2B5EF4-FFF2-40B4-BE49-F238E27FC236}">
                <a16:creationId xmlns:a16="http://schemas.microsoft.com/office/drawing/2014/main" id="{475D5D87-E534-47B5-994D-0492EE75BF7D}"/>
              </a:ext>
            </a:extLst>
          </p:cNvPr>
          <p:cNvPicPr>
            <a:picLocks noChangeAspect="1"/>
          </p:cNvPicPr>
          <p:nvPr/>
        </p:nvPicPr>
        <p:blipFill>
          <a:blip r:embed="rId5"/>
          <a:stretch>
            <a:fillRect/>
          </a:stretch>
        </p:blipFill>
        <p:spPr>
          <a:xfrm>
            <a:off x="294862" y="2518174"/>
            <a:ext cx="5653166" cy="4081407"/>
          </a:xfrm>
          <a:prstGeom prst="rect">
            <a:avLst/>
          </a:prstGeom>
        </p:spPr>
      </p:pic>
      <p:pic>
        <p:nvPicPr>
          <p:cNvPr id="7" name="Picture 6">
            <a:extLst>
              <a:ext uri="{FF2B5EF4-FFF2-40B4-BE49-F238E27FC236}">
                <a16:creationId xmlns:a16="http://schemas.microsoft.com/office/drawing/2014/main" id="{D78EED35-929D-4737-BBE5-AB29987541B4}"/>
              </a:ext>
            </a:extLst>
          </p:cNvPr>
          <p:cNvPicPr>
            <a:picLocks noChangeAspect="1"/>
          </p:cNvPicPr>
          <p:nvPr/>
        </p:nvPicPr>
        <p:blipFill>
          <a:blip r:embed="rId6"/>
          <a:stretch>
            <a:fillRect/>
          </a:stretch>
        </p:blipFill>
        <p:spPr>
          <a:xfrm>
            <a:off x="6243972" y="2518174"/>
            <a:ext cx="5653166" cy="4081407"/>
          </a:xfrm>
          <a:prstGeom prst="rect">
            <a:avLst/>
          </a:prstGeom>
        </p:spPr>
      </p:pic>
    </p:spTree>
    <p:extLst>
      <p:ext uri="{BB962C8B-B14F-4D97-AF65-F5344CB8AC3E}">
        <p14:creationId xmlns:p14="http://schemas.microsoft.com/office/powerpoint/2010/main" val="2708918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BOLD</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18254" y="2594113"/>
            <a:ext cx="9362660" cy="3872847"/>
          </a:xfrm>
        </p:spPr>
        <p:txBody>
          <a:bodyPr>
            <a:normAutofit/>
          </a:bodyPr>
          <a:lstStyle/>
          <a:p>
            <a:pPr marL="0" indent="0">
              <a:buNone/>
            </a:pPr>
            <a:r>
              <a:rPr lang="en-US" b="1" dirty="0">
                <a:latin typeface="Arial" panose="020B0604020202020204" pitchFamily="34" charset="0"/>
                <a:cs typeface="Arial" panose="020B0604020202020204" pitchFamily="34" charset="0"/>
              </a:rPr>
              <a:t>&lt;b&gt;</a:t>
            </a:r>
          </a:p>
          <a:p>
            <a:pPr marL="0" indent="0">
              <a:buNone/>
            </a:pPr>
            <a:r>
              <a:rPr lang="en-US" dirty="0">
                <a:latin typeface="Arial" panose="020B0604020202020204" pitchFamily="34" charset="0"/>
                <a:cs typeface="Arial" panose="020B0604020202020204" pitchFamily="34" charset="0"/>
              </a:rPr>
              <a:t>By enclosing words in the tags </a:t>
            </a:r>
            <a:r>
              <a:rPr lang="en-US" b="1" dirty="0">
                <a:latin typeface="Arial" panose="020B0604020202020204" pitchFamily="34" charset="0"/>
                <a:cs typeface="Arial" panose="020B0604020202020204" pitchFamily="34" charset="0"/>
              </a:rPr>
              <a:t>&lt;b&gt;</a:t>
            </a:r>
            <a:r>
              <a:rPr lang="en-US" dirty="0">
                <a:latin typeface="Arial" panose="020B0604020202020204" pitchFamily="34" charset="0"/>
                <a:cs typeface="Arial" panose="020B0604020202020204" pitchFamily="34" charset="0"/>
              </a:rPr>
              <a:t> and</a:t>
            </a:r>
            <a:r>
              <a:rPr lang="en-US" b="1" dirty="0">
                <a:latin typeface="Arial" panose="020B0604020202020204" pitchFamily="34" charset="0"/>
                <a:cs typeface="Arial" panose="020B0604020202020204" pitchFamily="34" charset="0"/>
              </a:rPr>
              <a:t> &lt;/b&gt; </a:t>
            </a:r>
            <a:r>
              <a:rPr lang="en-US" dirty="0">
                <a:latin typeface="Arial" panose="020B0604020202020204" pitchFamily="34" charset="0"/>
                <a:cs typeface="Arial" panose="020B0604020202020204" pitchFamily="34" charset="0"/>
              </a:rPr>
              <a:t>we can make characters appear bold.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&lt;b&gt;</a:t>
            </a:r>
            <a:r>
              <a:rPr lang="en-US" dirty="0">
                <a:latin typeface="Arial" panose="020B0604020202020204" pitchFamily="34" charset="0"/>
                <a:cs typeface="Arial" panose="020B0604020202020204" pitchFamily="34" charset="0"/>
              </a:rPr>
              <a:t> element also represents a section of text that would be presented in a visually different way (for example key words in a paragraph) although the use of the </a:t>
            </a:r>
            <a:r>
              <a:rPr lang="en-US" b="1" dirty="0">
                <a:latin typeface="Arial" panose="020B0604020202020204" pitchFamily="34" charset="0"/>
                <a:cs typeface="Arial" panose="020B0604020202020204" pitchFamily="34" charset="0"/>
              </a:rPr>
              <a:t>&lt;b&gt;</a:t>
            </a:r>
            <a:r>
              <a:rPr lang="en-US" dirty="0">
                <a:latin typeface="Arial" panose="020B0604020202020204" pitchFamily="34" charset="0"/>
                <a:cs typeface="Arial" panose="020B0604020202020204" pitchFamily="34" charset="0"/>
              </a:rPr>
              <a:t> element does not imply any additional meaning.</a:t>
            </a:r>
          </a:p>
        </p:txBody>
      </p:sp>
    </p:spTree>
    <p:extLst>
      <p:ext uri="{BB962C8B-B14F-4D97-AF65-F5344CB8AC3E}">
        <p14:creationId xmlns:p14="http://schemas.microsoft.com/office/powerpoint/2010/main" val="2098469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BOLD</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5" name="Picture 4">
            <a:extLst>
              <a:ext uri="{FF2B5EF4-FFF2-40B4-BE49-F238E27FC236}">
                <a16:creationId xmlns:a16="http://schemas.microsoft.com/office/drawing/2014/main" id="{30E246DB-6034-42F0-B20F-ED44D58F4A4B}"/>
              </a:ext>
            </a:extLst>
          </p:cNvPr>
          <p:cNvPicPr>
            <a:picLocks noChangeAspect="1"/>
          </p:cNvPicPr>
          <p:nvPr/>
        </p:nvPicPr>
        <p:blipFill>
          <a:blip r:embed="rId5"/>
          <a:stretch>
            <a:fillRect/>
          </a:stretch>
        </p:blipFill>
        <p:spPr>
          <a:xfrm>
            <a:off x="294862" y="2518174"/>
            <a:ext cx="5702442" cy="4081407"/>
          </a:xfrm>
          <a:prstGeom prst="rect">
            <a:avLst/>
          </a:prstGeom>
        </p:spPr>
      </p:pic>
      <p:pic>
        <p:nvPicPr>
          <p:cNvPr id="9" name="Picture 8">
            <a:extLst>
              <a:ext uri="{FF2B5EF4-FFF2-40B4-BE49-F238E27FC236}">
                <a16:creationId xmlns:a16="http://schemas.microsoft.com/office/drawing/2014/main" id="{38BD13DC-23AA-4BC5-9D77-A2404E851860}"/>
              </a:ext>
            </a:extLst>
          </p:cNvPr>
          <p:cNvPicPr>
            <a:picLocks noChangeAspect="1"/>
          </p:cNvPicPr>
          <p:nvPr/>
        </p:nvPicPr>
        <p:blipFill>
          <a:blip r:embed="rId6"/>
          <a:stretch>
            <a:fillRect/>
          </a:stretch>
        </p:blipFill>
        <p:spPr>
          <a:xfrm>
            <a:off x="6194698" y="2518174"/>
            <a:ext cx="5702442" cy="4081406"/>
          </a:xfrm>
          <a:prstGeom prst="rect">
            <a:avLst/>
          </a:prstGeom>
        </p:spPr>
      </p:pic>
    </p:spTree>
    <p:extLst>
      <p:ext uri="{BB962C8B-B14F-4D97-AF65-F5344CB8AC3E}">
        <p14:creationId xmlns:p14="http://schemas.microsoft.com/office/powerpoint/2010/main" val="3766032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ITALIC</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18254" y="2594113"/>
            <a:ext cx="9362660" cy="3872847"/>
          </a:xfrm>
        </p:spPr>
        <p:txBody>
          <a:bodyPr>
            <a:normAutofit/>
          </a:bodyPr>
          <a:lstStyle/>
          <a:p>
            <a:pPr marL="0" indent="0">
              <a:buNone/>
            </a:pPr>
            <a:r>
              <a:rPr lang="en-US" sz="2800" b="1" dirty="0">
                <a:latin typeface="Arial" panose="020B0604020202020204" pitchFamily="34" charset="0"/>
                <a:cs typeface="Arial" panose="020B0604020202020204" pitchFamily="34" charset="0"/>
              </a:rPr>
              <a:t>&lt;</a:t>
            </a:r>
            <a:r>
              <a:rPr lang="en-US" sz="2800" b="1" dirty="0" err="1">
                <a:latin typeface="Arial" panose="020B0604020202020204" pitchFamily="34" charset="0"/>
                <a:cs typeface="Arial" panose="020B0604020202020204" pitchFamily="34" charset="0"/>
              </a:rPr>
              <a:t>i</a:t>
            </a:r>
            <a:r>
              <a:rPr lang="en-US" sz="2800" b="1" dirty="0">
                <a:latin typeface="Arial" panose="020B0604020202020204" pitchFamily="34" charset="0"/>
                <a:cs typeface="Arial" panose="020B0604020202020204" pitchFamily="34" charset="0"/>
              </a:rPr>
              <a:t>&gt;</a:t>
            </a:r>
          </a:p>
          <a:p>
            <a:pPr marL="0" indent="0">
              <a:buNone/>
            </a:pPr>
            <a:r>
              <a:rPr lang="en-US" dirty="0">
                <a:latin typeface="Arial" panose="020B0604020202020204" pitchFamily="34" charset="0"/>
                <a:cs typeface="Arial" panose="020B0604020202020204" pitchFamily="34" charset="0"/>
              </a:rPr>
              <a:t>By enclosing words in the tags </a:t>
            </a:r>
            <a:r>
              <a:rPr lang="en-US" b="1" dirty="0">
                <a:latin typeface="Arial" panose="020B0604020202020204" pitchFamily="34" charset="0"/>
                <a:cs typeface="Arial" panose="020B0604020202020204" pitchFamily="34" charset="0"/>
              </a:rPr>
              <a:t>&lt;</a:t>
            </a:r>
            <a:r>
              <a:rPr lang="en-US" b="1" dirty="0" err="1">
                <a:latin typeface="Arial" panose="020B0604020202020204" pitchFamily="34" charset="0"/>
                <a:cs typeface="Arial" panose="020B0604020202020204" pitchFamily="34" charset="0"/>
              </a:rPr>
              <a:t>i</a:t>
            </a:r>
            <a:r>
              <a:rPr lang="en-US" b="1" dirty="0">
                <a:latin typeface="Arial" panose="020B0604020202020204" pitchFamily="34" charset="0"/>
                <a:cs typeface="Arial" panose="020B0604020202020204" pitchFamily="34" charset="0"/>
              </a:rPr>
              <a:t>&gt;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&lt;/</a:t>
            </a:r>
            <a:r>
              <a:rPr lang="en-US" b="1" dirty="0" err="1">
                <a:latin typeface="Arial" panose="020B0604020202020204" pitchFamily="34" charset="0"/>
                <a:cs typeface="Arial" panose="020B0604020202020204" pitchFamily="34" charset="0"/>
              </a:rPr>
              <a:t>i</a:t>
            </a:r>
            <a:r>
              <a:rPr lang="en-US" b="1" dirty="0">
                <a:latin typeface="Arial" panose="020B0604020202020204" pitchFamily="34" charset="0"/>
                <a:cs typeface="Arial" panose="020B0604020202020204" pitchFamily="34" charset="0"/>
              </a:rPr>
              <a:t>&gt; </a:t>
            </a:r>
            <a:r>
              <a:rPr lang="en-US" dirty="0">
                <a:latin typeface="Arial" panose="020B0604020202020204" pitchFamily="34" charset="0"/>
                <a:cs typeface="Arial" panose="020B0604020202020204" pitchFamily="34" charset="0"/>
              </a:rPr>
              <a:t>we can make characters appear bold.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&lt;</a:t>
            </a:r>
            <a:r>
              <a:rPr lang="en-US" b="1" dirty="0" err="1">
                <a:latin typeface="Arial" panose="020B0604020202020204" pitchFamily="34" charset="0"/>
                <a:cs typeface="Arial" panose="020B0604020202020204" pitchFamily="34" charset="0"/>
              </a:rPr>
              <a:t>i</a:t>
            </a:r>
            <a:r>
              <a:rPr lang="en-US" b="1" dirty="0">
                <a:latin typeface="Arial" panose="020B0604020202020204" pitchFamily="34" charset="0"/>
                <a:cs typeface="Arial" panose="020B0604020202020204" pitchFamily="34" charset="0"/>
              </a:rPr>
              <a:t>&gt; </a:t>
            </a:r>
            <a:r>
              <a:rPr lang="en-US" dirty="0">
                <a:latin typeface="Arial" panose="020B0604020202020204" pitchFamily="34" charset="0"/>
                <a:cs typeface="Arial" panose="020B0604020202020204" pitchFamily="34" charset="0"/>
              </a:rPr>
              <a:t>element also represents a section of text that would be said in a different way from surrounding content — such as technical terms, names of ships, foreign words, thoughts, or other terms that would usually be italicized.</a:t>
            </a:r>
          </a:p>
        </p:txBody>
      </p:sp>
    </p:spTree>
    <p:extLst>
      <p:ext uri="{BB962C8B-B14F-4D97-AF65-F5344CB8AC3E}">
        <p14:creationId xmlns:p14="http://schemas.microsoft.com/office/powerpoint/2010/main" val="217893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ITALIC</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4" name="Picture 3">
            <a:extLst>
              <a:ext uri="{FF2B5EF4-FFF2-40B4-BE49-F238E27FC236}">
                <a16:creationId xmlns:a16="http://schemas.microsoft.com/office/drawing/2014/main" id="{C31B22F9-1A52-4A7D-8A62-D29D6F7206C9}"/>
              </a:ext>
            </a:extLst>
          </p:cNvPr>
          <p:cNvPicPr>
            <a:picLocks noChangeAspect="1"/>
          </p:cNvPicPr>
          <p:nvPr/>
        </p:nvPicPr>
        <p:blipFill>
          <a:blip r:embed="rId5"/>
          <a:stretch>
            <a:fillRect/>
          </a:stretch>
        </p:blipFill>
        <p:spPr>
          <a:xfrm>
            <a:off x="294860" y="2518174"/>
            <a:ext cx="5701553" cy="4081405"/>
          </a:xfrm>
          <a:prstGeom prst="rect">
            <a:avLst/>
          </a:prstGeom>
        </p:spPr>
      </p:pic>
      <p:pic>
        <p:nvPicPr>
          <p:cNvPr id="8" name="Picture 7">
            <a:extLst>
              <a:ext uri="{FF2B5EF4-FFF2-40B4-BE49-F238E27FC236}">
                <a16:creationId xmlns:a16="http://schemas.microsoft.com/office/drawing/2014/main" id="{60A24F4D-43EF-4FE8-8AA3-DF652B25E02C}"/>
              </a:ext>
            </a:extLst>
          </p:cNvPr>
          <p:cNvPicPr>
            <a:picLocks noChangeAspect="1"/>
          </p:cNvPicPr>
          <p:nvPr/>
        </p:nvPicPr>
        <p:blipFill>
          <a:blip r:embed="rId6"/>
          <a:stretch>
            <a:fillRect/>
          </a:stretch>
        </p:blipFill>
        <p:spPr>
          <a:xfrm>
            <a:off x="6195589" y="2518173"/>
            <a:ext cx="5702441" cy="4081405"/>
          </a:xfrm>
          <a:prstGeom prst="rect">
            <a:avLst/>
          </a:prstGeom>
        </p:spPr>
      </p:pic>
    </p:spTree>
    <p:extLst>
      <p:ext uri="{BB962C8B-B14F-4D97-AF65-F5344CB8AC3E}">
        <p14:creationId xmlns:p14="http://schemas.microsoft.com/office/powerpoint/2010/main" val="960750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WEB SERVERS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819564" y="2392291"/>
            <a:ext cx="9845963" cy="3599316"/>
          </a:xfrm>
        </p:spPr>
        <p:txBody>
          <a:bodyPr>
            <a:normAutofit/>
          </a:bodyPr>
          <a:lstStyle/>
          <a:p>
            <a:pPr marL="0" indent="0">
              <a:buNone/>
            </a:pPr>
            <a:r>
              <a:rPr lang="en-US" dirty="0"/>
              <a:t>When you ask your browser for a web page, the request is sent across the Internet to a special computer known as a web server which hosts the website. </a:t>
            </a:r>
          </a:p>
          <a:p>
            <a:pPr marL="0" indent="0">
              <a:buNone/>
            </a:pPr>
            <a:r>
              <a:rPr lang="en-US" dirty="0"/>
              <a:t>Web servers are special computers that are constantly connected to the Internet, and are optimized to send web pages out to people who request them. </a:t>
            </a:r>
          </a:p>
          <a:p>
            <a:pPr marL="0" indent="0">
              <a:buNone/>
            </a:pPr>
            <a:r>
              <a:rPr lang="en-US" dirty="0"/>
              <a:t>Some big companies run their own web servers, but it is more common to use the services of a web hosting company who charge a fee to host your site.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2447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SUPERSCRIPT &amp; SUBSCRIPT</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18254" y="2594113"/>
            <a:ext cx="9362660" cy="3872847"/>
          </a:xfrm>
        </p:spPr>
        <p:txBody>
          <a:bodyPr>
            <a:normAutofit/>
          </a:bodyPr>
          <a:lstStyle/>
          <a:p>
            <a:pPr marL="0" indent="0">
              <a:buNone/>
            </a:pPr>
            <a:r>
              <a:rPr lang="en-US" b="1" dirty="0">
                <a:latin typeface="Arial" panose="020B0604020202020204" pitchFamily="34" charset="0"/>
                <a:cs typeface="Arial" panose="020B0604020202020204" pitchFamily="34" charset="0"/>
              </a:rPr>
              <a:t>&lt;sup&gt;</a:t>
            </a:r>
          </a:p>
          <a:p>
            <a:pPr marL="0" indent="0">
              <a:buNone/>
            </a:pPr>
            <a:r>
              <a:rPr lang="en-US" sz="3200" baseline="30000" dirty="0">
                <a:latin typeface="Arial" panose="020B0604020202020204" pitchFamily="34" charset="0"/>
                <a:cs typeface="Arial" panose="020B0604020202020204" pitchFamily="34" charset="0"/>
              </a:rPr>
              <a:t>The &lt;sup&gt; element is used to contain characters that should be superscript such as the suffixes of dates or mathematical concepts like raising a number to a power such as 2² .</a:t>
            </a:r>
            <a:endParaRPr lang="en-US" sz="3200"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&lt;sub&gt;</a:t>
            </a:r>
            <a:endParaRPr lang="en-US" dirty="0">
              <a:latin typeface="Arial" panose="020B0604020202020204" pitchFamily="34" charset="0"/>
              <a:cs typeface="Arial" panose="020B0604020202020204" pitchFamily="34" charset="0"/>
            </a:endParaRPr>
          </a:p>
          <a:p>
            <a:pPr marL="0" indent="0">
              <a:buNone/>
            </a:pPr>
            <a:r>
              <a:rPr lang="en-US" sz="3200" baseline="-25000" dirty="0">
                <a:latin typeface="Arial" panose="020B0604020202020204" pitchFamily="34" charset="0"/>
                <a:cs typeface="Arial" panose="020B0604020202020204" pitchFamily="34" charset="0"/>
              </a:rPr>
              <a:t>The &lt;sub&gt; element is used to contain characters that should be subscript. It is commonly used with foot notes or chemical formulas such as H₂0</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7206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SUPERSCRIPT &amp; SUBSCRIPT</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5" name="Picture 4">
            <a:extLst>
              <a:ext uri="{FF2B5EF4-FFF2-40B4-BE49-F238E27FC236}">
                <a16:creationId xmlns:a16="http://schemas.microsoft.com/office/drawing/2014/main" id="{C8A61965-B23B-4FAE-82D5-90A010ACC0E8}"/>
              </a:ext>
            </a:extLst>
          </p:cNvPr>
          <p:cNvPicPr>
            <a:picLocks noChangeAspect="1"/>
          </p:cNvPicPr>
          <p:nvPr/>
        </p:nvPicPr>
        <p:blipFill>
          <a:blip r:embed="rId5"/>
          <a:stretch>
            <a:fillRect/>
          </a:stretch>
        </p:blipFill>
        <p:spPr>
          <a:xfrm>
            <a:off x="294859" y="2518174"/>
            <a:ext cx="5701553" cy="4081404"/>
          </a:xfrm>
          <a:prstGeom prst="rect">
            <a:avLst/>
          </a:prstGeom>
        </p:spPr>
      </p:pic>
      <p:pic>
        <p:nvPicPr>
          <p:cNvPr id="9" name="Picture 8">
            <a:extLst>
              <a:ext uri="{FF2B5EF4-FFF2-40B4-BE49-F238E27FC236}">
                <a16:creationId xmlns:a16="http://schemas.microsoft.com/office/drawing/2014/main" id="{3D84FDE4-2DEE-470F-9299-EA5D8D97114A}"/>
              </a:ext>
            </a:extLst>
          </p:cNvPr>
          <p:cNvPicPr>
            <a:picLocks noChangeAspect="1"/>
          </p:cNvPicPr>
          <p:nvPr/>
        </p:nvPicPr>
        <p:blipFill>
          <a:blip r:embed="rId6"/>
          <a:stretch>
            <a:fillRect/>
          </a:stretch>
        </p:blipFill>
        <p:spPr>
          <a:xfrm>
            <a:off x="6096000" y="2518174"/>
            <a:ext cx="5701553" cy="4081404"/>
          </a:xfrm>
          <a:prstGeom prst="rect">
            <a:avLst/>
          </a:prstGeom>
        </p:spPr>
      </p:pic>
    </p:spTree>
    <p:extLst>
      <p:ext uri="{BB962C8B-B14F-4D97-AF65-F5344CB8AC3E}">
        <p14:creationId xmlns:p14="http://schemas.microsoft.com/office/powerpoint/2010/main" val="1368910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SEMANTIC MARKUP</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838946" y="2276591"/>
            <a:ext cx="10501602" cy="1182757"/>
          </a:xfrm>
        </p:spPr>
        <p:txBody>
          <a:bodyPr>
            <a:normAutofit/>
          </a:bodyPr>
          <a:lstStyle/>
          <a:p>
            <a:pPr marL="0" indent="0">
              <a:buNone/>
            </a:pPr>
            <a:r>
              <a:rPr lang="en-US" dirty="0"/>
              <a:t>There are some text elements that are not intended to affect the structure of your web pages, but they do add extra information to the pages — they are known as semantic markup</a:t>
            </a:r>
            <a:endParaRPr lang="en-US" sz="3200" dirty="0">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844E6541-9255-4F63-990B-CB911FED283D}"/>
              </a:ext>
            </a:extLst>
          </p:cNvPr>
          <p:cNvSpPr txBox="1">
            <a:spLocks/>
          </p:cNvSpPr>
          <p:nvPr/>
        </p:nvSpPr>
        <p:spPr>
          <a:xfrm>
            <a:off x="301488" y="3622417"/>
            <a:ext cx="3863008" cy="3110947"/>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600" dirty="0">
                <a:latin typeface="Arial" panose="020B0604020202020204" pitchFamily="34" charset="0"/>
                <a:cs typeface="Arial" panose="020B0604020202020204" pitchFamily="34" charset="0"/>
              </a:rPr>
              <a:t>In the rest of the chapter you will meet some more elements that will help you when you are adding text to web pages. For example, you are going to meet the &lt;</a:t>
            </a:r>
            <a:r>
              <a:rPr lang="en-US" sz="1600" dirty="0" err="1">
                <a:latin typeface="Arial" panose="020B0604020202020204" pitchFamily="34" charset="0"/>
                <a:cs typeface="Arial" panose="020B0604020202020204" pitchFamily="34" charset="0"/>
              </a:rPr>
              <a:t>em</a:t>
            </a:r>
            <a:r>
              <a:rPr lang="en-US" sz="1600" dirty="0">
                <a:latin typeface="Arial" panose="020B0604020202020204" pitchFamily="34" charset="0"/>
                <a:cs typeface="Arial" panose="020B0604020202020204" pitchFamily="34" charset="0"/>
              </a:rPr>
              <a:t>&gt; element that allows you to indicate where emphasis should be placed on selected words and the &lt;blockquote&gt;element which indicates that a block of text is a quotation.</a:t>
            </a:r>
          </a:p>
        </p:txBody>
      </p:sp>
      <p:sp>
        <p:nvSpPr>
          <p:cNvPr id="8" name="Content Placeholder 2">
            <a:extLst>
              <a:ext uri="{FF2B5EF4-FFF2-40B4-BE49-F238E27FC236}">
                <a16:creationId xmlns:a16="http://schemas.microsoft.com/office/drawing/2014/main" id="{5AC0A6E9-11A3-4D33-A9E5-0698176C42E0}"/>
              </a:ext>
            </a:extLst>
          </p:cNvPr>
          <p:cNvSpPr txBox="1">
            <a:spLocks/>
          </p:cNvSpPr>
          <p:nvPr/>
        </p:nvSpPr>
        <p:spPr>
          <a:xfrm>
            <a:off x="4164496" y="3622417"/>
            <a:ext cx="3863008" cy="3110947"/>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600" dirty="0">
                <a:latin typeface="Arial" panose="020B0604020202020204" pitchFamily="34" charset="0"/>
                <a:cs typeface="Arial" panose="020B0604020202020204" pitchFamily="34" charset="0"/>
              </a:rPr>
              <a:t>Browsers often display the contents of these elements in a different way. For example, the content of the &lt;</a:t>
            </a:r>
            <a:r>
              <a:rPr lang="en-US" sz="1600" dirty="0" err="1">
                <a:latin typeface="Arial" panose="020B0604020202020204" pitchFamily="34" charset="0"/>
                <a:cs typeface="Arial" panose="020B0604020202020204" pitchFamily="34" charset="0"/>
              </a:rPr>
              <a:t>em</a:t>
            </a:r>
            <a:r>
              <a:rPr lang="en-US" sz="1600" dirty="0">
                <a:latin typeface="Arial" panose="020B0604020202020204" pitchFamily="34" charset="0"/>
                <a:cs typeface="Arial" panose="020B0604020202020204" pitchFamily="34" charset="0"/>
              </a:rPr>
              <a:t>&gt;element is shown in italics, and a &lt;blockquote&gt; is usually indented. But you should not use them to change the way that your text looks; their purpose is to describe the content of your web pages more accurately.</a:t>
            </a:r>
          </a:p>
        </p:txBody>
      </p:sp>
      <p:sp>
        <p:nvSpPr>
          <p:cNvPr id="9" name="Content Placeholder 2">
            <a:extLst>
              <a:ext uri="{FF2B5EF4-FFF2-40B4-BE49-F238E27FC236}">
                <a16:creationId xmlns:a16="http://schemas.microsoft.com/office/drawing/2014/main" id="{0F34E893-B659-44C8-B5A9-1A890D9C1015}"/>
              </a:ext>
            </a:extLst>
          </p:cNvPr>
          <p:cNvSpPr txBox="1">
            <a:spLocks/>
          </p:cNvSpPr>
          <p:nvPr/>
        </p:nvSpPr>
        <p:spPr>
          <a:xfrm>
            <a:off x="8113644" y="3622417"/>
            <a:ext cx="3863008" cy="3110947"/>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600" dirty="0">
                <a:latin typeface="Arial" panose="020B0604020202020204" pitchFamily="34" charset="0"/>
                <a:cs typeface="Arial" panose="020B0604020202020204" pitchFamily="34" charset="0"/>
              </a:rPr>
              <a:t>The reason for using these elements is that other programs, such as screen readers or search engines, can use this extra information. For example, the voice of a screen reader may add emphasis to the words inside the &lt;</a:t>
            </a:r>
            <a:r>
              <a:rPr lang="en-US" sz="1600" dirty="0" err="1">
                <a:latin typeface="Arial" panose="020B0604020202020204" pitchFamily="34" charset="0"/>
                <a:cs typeface="Arial" panose="020B0604020202020204" pitchFamily="34" charset="0"/>
              </a:rPr>
              <a:t>em</a:t>
            </a:r>
            <a:r>
              <a:rPr lang="en-US" sz="1600" dirty="0">
                <a:latin typeface="Arial" panose="020B0604020202020204" pitchFamily="34" charset="0"/>
                <a:cs typeface="Arial" panose="020B0604020202020204" pitchFamily="34" charset="0"/>
              </a:rPr>
              <a:t>&gt; element, or a search engine might register that your page features a quote if you use the &lt;blockquote&gt; element.</a:t>
            </a:r>
          </a:p>
        </p:txBody>
      </p:sp>
    </p:spTree>
    <p:extLst>
      <p:ext uri="{BB962C8B-B14F-4D97-AF65-F5344CB8AC3E}">
        <p14:creationId xmlns:p14="http://schemas.microsoft.com/office/powerpoint/2010/main" val="3139241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STRONG &amp; EMPHASIS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546654" y="2564296"/>
            <a:ext cx="2773016" cy="3872847"/>
          </a:xfrm>
        </p:spPr>
        <p:txBody>
          <a:bodyPr>
            <a:normAutofit fontScale="85000" lnSpcReduction="10000"/>
          </a:bodyPr>
          <a:lstStyle/>
          <a:p>
            <a:pPr marL="0" indent="0">
              <a:buNone/>
            </a:pPr>
            <a:r>
              <a:rPr lang="en-US" b="1" dirty="0">
                <a:latin typeface="Arial" panose="020B0604020202020204" pitchFamily="34" charset="0"/>
                <a:cs typeface="Arial" panose="020B0604020202020204" pitchFamily="34" charset="0"/>
              </a:rPr>
              <a:t>&lt;strong&gt;</a:t>
            </a:r>
          </a:p>
          <a:p>
            <a:pPr marL="0" indent="0">
              <a:buNone/>
            </a:pPr>
            <a:r>
              <a:rPr lang="en-US" sz="2400" dirty="0">
                <a:latin typeface="Arial" panose="020B0604020202020204" pitchFamily="34" charset="0"/>
                <a:cs typeface="Arial" panose="020B0604020202020204" pitchFamily="34" charset="0"/>
              </a:rPr>
              <a:t>The use of the </a:t>
            </a:r>
            <a:r>
              <a:rPr lang="en-US" sz="2400" b="1" dirty="0">
                <a:latin typeface="Arial" panose="020B0604020202020204" pitchFamily="34" charset="0"/>
                <a:cs typeface="Arial" panose="020B0604020202020204" pitchFamily="34" charset="0"/>
              </a:rPr>
              <a:t>&lt;strong&gt;</a:t>
            </a:r>
            <a:r>
              <a:rPr lang="en-US" sz="2400" dirty="0">
                <a:latin typeface="Arial" panose="020B0604020202020204" pitchFamily="34" charset="0"/>
                <a:cs typeface="Arial" panose="020B0604020202020204" pitchFamily="34" charset="0"/>
              </a:rPr>
              <a:t> element indicates that its content has strong importance. For example, the words contained in this element might be said with strong emphasis. </a:t>
            </a:r>
          </a:p>
          <a:p>
            <a:pPr marL="0" indent="0">
              <a:buNone/>
            </a:pPr>
            <a:r>
              <a:rPr lang="en-US" sz="2400" dirty="0">
                <a:latin typeface="Arial" panose="020B0604020202020204" pitchFamily="34" charset="0"/>
                <a:cs typeface="Arial" panose="020B0604020202020204" pitchFamily="34" charset="0"/>
              </a:rPr>
              <a:t>By default, browsers will show the contents of a </a:t>
            </a:r>
            <a:r>
              <a:rPr lang="en-US" sz="2400" b="1" dirty="0">
                <a:latin typeface="Arial" panose="020B0604020202020204" pitchFamily="34" charset="0"/>
                <a:cs typeface="Arial" panose="020B0604020202020204" pitchFamily="34" charset="0"/>
              </a:rPr>
              <a:t>&lt;strong&gt;</a:t>
            </a:r>
            <a:r>
              <a:rPr lang="en-US" sz="2400" dirty="0">
                <a:latin typeface="Arial" panose="020B0604020202020204" pitchFamily="34" charset="0"/>
                <a:cs typeface="Arial" panose="020B0604020202020204" pitchFamily="34" charset="0"/>
              </a:rPr>
              <a:t> element in bold.</a:t>
            </a:r>
            <a:endParaRPr lang="en-US"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4E27AB-C41F-46E8-BF96-A744A55456AD}"/>
              </a:ext>
            </a:extLst>
          </p:cNvPr>
          <p:cNvPicPr>
            <a:picLocks noChangeAspect="1"/>
          </p:cNvPicPr>
          <p:nvPr/>
        </p:nvPicPr>
        <p:blipFill>
          <a:blip r:embed="rId5"/>
          <a:stretch>
            <a:fillRect/>
          </a:stretch>
        </p:blipFill>
        <p:spPr>
          <a:xfrm>
            <a:off x="3875349" y="2410290"/>
            <a:ext cx="7385686" cy="4026853"/>
          </a:xfrm>
          <a:prstGeom prst="rect">
            <a:avLst/>
          </a:prstGeom>
        </p:spPr>
      </p:pic>
    </p:spTree>
    <p:extLst>
      <p:ext uri="{BB962C8B-B14F-4D97-AF65-F5344CB8AC3E}">
        <p14:creationId xmlns:p14="http://schemas.microsoft.com/office/powerpoint/2010/main" val="2454121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STRONG &amp; EMPHASIS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626899" y="2564296"/>
            <a:ext cx="3021494" cy="3872847"/>
          </a:xfrm>
        </p:spPr>
        <p:txBody>
          <a:bodyPr>
            <a:normAutofit/>
          </a:bodyPr>
          <a:lstStyle/>
          <a:p>
            <a:pPr marL="0" indent="0">
              <a:buNone/>
            </a:pPr>
            <a:r>
              <a:rPr lang="en-US" b="1" dirty="0">
                <a:latin typeface="Arial" panose="020B0604020202020204" pitchFamily="34" charset="0"/>
                <a:cs typeface="Arial" panose="020B0604020202020204" pitchFamily="34" charset="0"/>
              </a:rPr>
              <a:t>&lt;</a:t>
            </a:r>
            <a:r>
              <a:rPr lang="en-US" b="1" dirty="0" err="1">
                <a:latin typeface="Arial" panose="020B0604020202020204" pitchFamily="34" charset="0"/>
                <a:cs typeface="Arial" panose="020B0604020202020204" pitchFamily="34" charset="0"/>
              </a:rPr>
              <a:t>em</a:t>
            </a:r>
            <a:r>
              <a:rPr lang="en-US" b="1" dirty="0">
                <a:latin typeface="Arial" panose="020B0604020202020204" pitchFamily="34" charset="0"/>
                <a:cs typeface="Arial" panose="020B0604020202020204" pitchFamily="34" charset="0"/>
              </a:rPr>
              <a:t>&gt;</a:t>
            </a:r>
          </a:p>
          <a:p>
            <a:pPr marL="0" indent="0">
              <a:buNone/>
            </a:pPr>
            <a:r>
              <a:rPr lang="en-US" sz="2200" dirty="0">
                <a:latin typeface="Arial" panose="020B0604020202020204" pitchFamily="34" charset="0"/>
                <a:cs typeface="Arial" panose="020B0604020202020204" pitchFamily="34" charset="0"/>
              </a:rPr>
              <a:t>The &lt;</a:t>
            </a:r>
            <a:r>
              <a:rPr lang="en-US" sz="2200" dirty="0" err="1">
                <a:latin typeface="Arial" panose="020B0604020202020204" pitchFamily="34" charset="0"/>
                <a:cs typeface="Arial" panose="020B0604020202020204" pitchFamily="34" charset="0"/>
              </a:rPr>
              <a:t>em</a:t>
            </a:r>
            <a:r>
              <a:rPr lang="en-US" sz="2200" dirty="0">
                <a:latin typeface="Arial" panose="020B0604020202020204" pitchFamily="34" charset="0"/>
                <a:cs typeface="Arial" panose="020B0604020202020204" pitchFamily="34" charset="0"/>
              </a:rPr>
              <a:t>&gt; element indicates emphasis that subtly changes the meaning of a sentence. By default browsers will show the contents of an &lt;</a:t>
            </a:r>
            <a:r>
              <a:rPr lang="en-US" sz="2200" dirty="0" err="1">
                <a:latin typeface="Arial" panose="020B0604020202020204" pitchFamily="34" charset="0"/>
                <a:cs typeface="Arial" panose="020B0604020202020204" pitchFamily="34" charset="0"/>
              </a:rPr>
              <a:t>em</a:t>
            </a:r>
            <a:r>
              <a:rPr lang="en-US" sz="2200" dirty="0">
                <a:latin typeface="Arial" panose="020B0604020202020204" pitchFamily="34" charset="0"/>
                <a:cs typeface="Arial" panose="020B0604020202020204" pitchFamily="34" charset="0"/>
              </a:rPr>
              <a:t>&gt; element in italic.</a:t>
            </a:r>
          </a:p>
        </p:txBody>
      </p:sp>
      <p:pic>
        <p:nvPicPr>
          <p:cNvPr id="7" name="Picture 6">
            <a:extLst>
              <a:ext uri="{FF2B5EF4-FFF2-40B4-BE49-F238E27FC236}">
                <a16:creationId xmlns:a16="http://schemas.microsoft.com/office/drawing/2014/main" id="{BD53C1ED-9288-46C1-8BC4-E316037941BE}"/>
              </a:ext>
            </a:extLst>
          </p:cNvPr>
          <p:cNvPicPr>
            <a:picLocks noChangeAspect="1"/>
          </p:cNvPicPr>
          <p:nvPr/>
        </p:nvPicPr>
        <p:blipFill>
          <a:blip r:embed="rId5"/>
          <a:stretch>
            <a:fillRect/>
          </a:stretch>
        </p:blipFill>
        <p:spPr>
          <a:xfrm>
            <a:off x="3825654" y="2410290"/>
            <a:ext cx="7385686" cy="4026853"/>
          </a:xfrm>
          <a:prstGeom prst="rect">
            <a:avLst/>
          </a:prstGeom>
        </p:spPr>
      </p:pic>
    </p:spTree>
    <p:extLst>
      <p:ext uri="{BB962C8B-B14F-4D97-AF65-F5344CB8AC3E}">
        <p14:creationId xmlns:p14="http://schemas.microsoft.com/office/powerpoint/2010/main" val="4217049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QUOTATIONS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278296" y="2085794"/>
            <a:ext cx="5317434" cy="4705020"/>
          </a:xfrm>
        </p:spPr>
        <p:txBody>
          <a:bodyPr>
            <a:noAutofit/>
          </a:bodyPr>
          <a:lstStyle/>
          <a:p>
            <a:pPr marL="0" indent="0">
              <a:lnSpc>
                <a:spcPct val="100000"/>
              </a:lnSpc>
              <a:buNone/>
            </a:pPr>
            <a:r>
              <a:rPr lang="en-US" sz="1500" dirty="0">
                <a:latin typeface="Arial" panose="020B0604020202020204" pitchFamily="34" charset="0"/>
                <a:cs typeface="Arial" panose="020B0604020202020204" pitchFamily="34" charset="0"/>
              </a:rPr>
              <a:t>There are two elements commonly used for marking up quotations:</a:t>
            </a:r>
          </a:p>
          <a:p>
            <a:pPr marL="0" indent="0">
              <a:lnSpc>
                <a:spcPct val="100000"/>
              </a:lnSpc>
              <a:buNone/>
            </a:pPr>
            <a:r>
              <a:rPr lang="en-US" sz="1500" b="1" dirty="0">
                <a:latin typeface="Arial" panose="020B0604020202020204" pitchFamily="34" charset="0"/>
                <a:cs typeface="Arial" panose="020B0604020202020204" pitchFamily="34" charset="0"/>
              </a:rPr>
              <a:t>&lt;blockquote&gt;</a:t>
            </a:r>
          </a:p>
          <a:p>
            <a:pPr marL="0" indent="0">
              <a:lnSpc>
                <a:spcPct val="100000"/>
              </a:lnSpc>
              <a:buNone/>
            </a:pPr>
            <a:r>
              <a:rPr lang="en-US" sz="1500" dirty="0">
                <a:latin typeface="Arial" panose="020B0604020202020204" pitchFamily="34" charset="0"/>
                <a:cs typeface="Arial" panose="020B0604020202020204" pitchFamily="34" charset="0"/>
              </a:rPr>
              <a:t>The </a:t>
            </a:r>
            <a:r>
              <a:rPr lang="en-US" sz="1500" b="1" dirty="0">
                <a:latin typeface="Arial" panose="020B0604020202020204" pitchFamily="34" charset="0"/>
                <a:cs typeface="Arial" panose="020B0604020202020204" pitchFamily="34" charset="0"/>
              </a:rPr>
              <a:t>&lt;blockquote&gt; </a:t>
            </a:r>
            <a:r>
              <a:rPr lang="en-US" sz="1500" dirty="0">
                <a:latin typeface="Arial" panose="020B0604020202020204" pitchFamily="34" charset="0"/>
                <a:cs typeface="Arial" panose="020B0604020202020204" pitchFamily="34" charset="0"/>
              </a:rPr>
              <a:t>element is used for longer quotes that take up an entire paragraph. Note how the </a:t>
            </a:r>
            <a:r>
              <a:rPr lang="en-US" sz="1500" b="1" dirty="0">
                <a:latin typeface="Arial" panose="020B0604020202020204" pitchFamily="34" charset="0"/>
                <a:cs typeface="Arial" panose="020B0604020202020204" pitchFamily="34" charset="0"/>
              </a:rPr>
              <a:t>&lt;p&gt; </a:t>
            </a:r>
            <a:r>
              <a:rPr lang="en-US" sz="1500" dirty="0">
                <a:latin typeface="Arial" panose="020B0604020202020204" pitchFamily="34" charset="0"/>
                <a:cs typeface="Arial" panose="020B0604020202020204" pitchFamily="34" charset="0"/>
              </a:rPr>
              <a:t>element is still used inside the </a:t>
            </a:r>
            <a:r>
              <a:rPr lang="en-US" sz="1500" b="1" dirty="0">
                <a:latin typeface="Arial" panose="020B0604020202020204" pitchFamily="34" charset="0"/>
                <a:cs typeface="Arial" panose="020B0604020202020204" pitchFamily="34" charset="0"/>
              </a:rPr>
              <a:t>&lt;blockquote&gt; </a:t>
            </a:r>
            <a:r>
              <a:rPr lang="en-US" sz="1500" dirty="0">
                <a:latin typeface="Arial" panose="020B0604020202020204" pitchFamily="34" charset="0"/>
                <a:cs typeface="Arial" panose="020B0604020202020204" pitchFamily="34" charset="0"/>
              </a:rPr>
              <a:t>element. Browsers tend to indent the contents of the </a:t>
            </a:r>
            <a:r>
              <a:rPr lang="en-US" sz="1500" b="1" dirty="0">
                <a:latin typeface="Arial" panose="020B0604020202020204" pitchFamily="34" charset="0"/>
                <a:cs typeface="Arial" panose="020B0604020202020204" pitchFamily="34" charset="0"/>
              </a:rPr>
              <a:t>&lt;blockquote&gt; </a:t>
            </a:r>
            <a:r>
              <a:rPr lang="en-US" sz="1500" dirty="0">
                <a:latin typeface="Arial" panose="020B0604020202020204" pitchFamily="34" charset="0"/>
                <a:cs typeface="Arial" panose="020B0604020202020204" pitchFamily="34" charset="0"/>
              </a:rPr>
              <a:t>element, however you should not use this element just to indent a piece of text — rather you should achieve this effect using CSS.</a:t>
            </a:r>
          </a:p>
          <a:p>
            <a:pPr marL="0" indent="0">
              <a:lnSpc>
                <a:spcPct val="100000"/>
              </a:lnSpc>
              <a:buNone/>
            </a:pPr>
            <a:r>
              <a:rPr lang="en-US" sz="1500" b="1" dirty="0">
                <a:latin typeface="Arial" panose="020B0604020202020204" pitchFamily="34" charset="0"/>
                <a:cs typeface="Arial" panose="020B0604020202020204" pitchFamily="34" charset="0"/>
              </a:rPr>
              <a:t>&lt;q&gt;</a:t>
            </a:r>
          </a:p>
          <a:p>
            <a:pPr marL="0" indent="0">
              <a:lnSpc>
                <a:spcPct val="100000"/>
              </a:lnSpc>
              <a:buNone/>
            </a:pPr>
            <a:r>
              <a:rPr lang="en-US" sz="1500" dirty="0">
                <a:latin typeface="Arial" panose="020B0604020202020204" pitchFamily="34" charset="0"/>
                <a:cs typeface="Arial" panose="020B0604020202020204" pitchFamily="34" charset="0"/>
              </a:rPr>
              <a:t>The </a:t>
            </a:r>
            <a:r>
              <a:rPr lang="en-US" sz="1500" b="1" dirty="0">
                <a:latin typeface="Arial" panose="020B0604020202020204" pitchFamily="34" charset="0"/>
                <a:cs typeface="Arial" panose="020B0604020202020204" pitchFamily="34" charset="0"/>
              </a:rPr>
              <a:t>&lt;q&gt; </a:t>
            </a:r>
            <a:r>
              <a:rPr lang="en-US" sz="1500" dirty="0">
                <a:latin typeface="Arial" panose="020B0604020202020204" pitchFamily="34" charset="0"/>
                <a:cs typeface="Arial" panose="020B0604020202020204" pitchFamily="34" charset="0"/>
              </a:rPr>
              <a:t>element is used for shorter quotes that sit within a paragraph. Browsers are supposed to put quotes around the </a:t>
            </a:r>
            <a:r>
              <a:rPr lang="en-US" sz="1500" b="1" dirty="0">
                <a:latin typeface="Arial" panose="020B0604020202020204" pitchFamily="34" charset="0"/>
                <a:cs typeface="Arial" panose="020B0604020202020204" pitchFamily="34" charset="0"/>
              </a:rPr>
              <a:t>&lt;q&gt; </a:t>
            </a:r>
            <a:r>
              <a:rPr lang="en-US" sz="1500" dirty="0">
                <a:latin typeface="Arial" panose="020B0604020202020204" pitchFamily="34" charset="0"/>
                <a:cs typeface="Arial" panose="020B0604020202020204" pitchFamily="34" charset="0"/>
              </a:rPr>
              <a:t>element, however Internet Explorer does not — therefore many people avoid using the </a:t>
            </a:r>
            <a:r>
              <a:rPr lang="en-US" sz="1500" b="1" dirty="0">
                <a:latin typeface="Arial" panose="020B0604020202020204" pitchFamily="34" charset="0"/>
                <a:cs typeface="Arial" panose="020B0604020202020204" pitchFamily="34" charset="0"/>
              </a:rPr>
              <a:t>&lt;q&gt; </a:t>
            </a:r>
            <a:r>
              <a:rPr lang="en-US" sz="1500" dirty="0">
                <a:latin typeface="Arial" panose="020B0604020202020204" pitchFamily="34" charset="0"/>
                <a:cs typeface="Arial" panose="020B0604020202020204" pitchFamily="34" charset="0"/>
              </a:rPr>
              <a:t>element. Both elements may use the cite attribute to indicate where the quote is from. Its value should be a URL that will have more information about the source of the quotation.</a:t>
            </a:r>
          </a:p>
        </p:txBody>
      </p:sp>
      <p:pic>
        <p:nvPicPr>
          <p:cNvPr id="5" name="Picture 4">
            <a:extLst>
              <a:ext uri="{FF2B5EF4-FFF2-40B4-BE49-F238E27FC236}">
                <a16:creationId xmlns:a16="http://schemas.microsoft.com/office/drawing/2014/main" id="{F1D8A12C-7446-4250-B58A-07E1EE6496D4}"/>
              </a:ext>
            </a:extLst>
          </p:cNvPr>
          <p:cNvPicPr>
            <a:picLocks noChangeAspect="1"/>
          </p:cNvPicPr>
          <p:nvPr/>
        </p:nvPicPr>
        <p:blipFill>
          <a:blip r:embed="rId5"/>
          <a:stretch>
            <a:fillRect/>
          </a:stretch>
        </p:blipFill>
        <p:spPr>
          <a:xfrm>
            <a:off x="5844209" y="2085794"/>
            <a:ext cx="5880737" cy="4829849"/>
          </a:xfrm>
          <a:prstGeom prst="rect">
            <a:avLst/>
          </a:prstGeom>
        </p:spPr>
      </p:pic>
    </p:spTree>
    <p:extLst>
      <p:ext uri="{BB962C8B-B14F-4D97-AF65-F5344CB8AC3E}">
        <p14:creationId xmlns:p14="http://schemas.microsoft.com/office/powerpoint/2010/main" val="4127763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ABBREVIATIONS &amp; ACRONYMS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83389" y="2371932"/>
            <a:ext cx="3508513" cy="4365666"/>
          </a:xfrm>
        </p:spPr>
        <p:txBody>
          <a:bodyPr>
            <a:noAutofit/>
          </a:bodyPr>
          <a:lstStyle/>
          <a:p>
            <a:pPr marL="0" indent="0">
              <a:lnSpc>
                <a:spcPct val="100000"/>
              </a:lnSpc>
              <a:buNone/>
            </a:pPr>
            <a:r>
              <a:rPr lang="en-US" sz="1500" b="1" dirty="0">
                <a:latin typeface="Arial" panose="020B0604020202020204" pitchFamily="34" charset="0"/>
                <a:cs typeface="Arial" panose="020B0604020202020204" pitchFamily="34" charset="0"/>
              </a:rPr>
              <a:t>&lt;</a:t>
            </a:r>
            <a:r>
              <a:rPr lang="en-US" sz="1500" b="1" dirty="0" err="1">
                <a:latin typeface="Arial" panose="020B0604020202020204" pitchFamily="34" charset="0"/>
                <a:cs typeface="Arial" panose="020B0604020202020204" pitchFamily="34" charset="0"/>
              </a:rPr>
              <a:t>abbr</a:t>
            </a:r>
            <a:r>
              <a:rPr lang="en-US" sz="1500" b="1" dirty="0">
                <a:latin typeface="Arial" panose="020B0604020202020204" pitchFamily="34" charset="0"/>
                <a:cs typeface="Arial" panose="020B0604020202020204" pitchFamily="34" charset="0"/>
              </a:rPr>
              <a:t>&gt;</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if you use an abbreviation or an acronym, then the </a:t>
            </a:r>
            <a:r>
              <a:rPr lang="en-US" sz="1500" b="1" dirty="0">
                <a:latin typeface="Arial" panose="020B0604020202020204" pitchFamily="34" charset="0"/>
                <a:cs typeface="Arial" panose="020B0604020202020204" pitchFamily="34" charset="0"/>
              </a:rPr>
              <a:t>&lt;</a:t>
            </a:r>
            <a:r>
              <a:rPr lang="en-US" sz="1500" b="1" dirty="0" err="1">
                <a:latin typeface="Arial" panose="020B0604020202020204" pitchFamily="34" charset="0"/>
                <a:cs typeface="Arial" panose="020B0604020202020204" pitchFamily="34" charset="0"/>
              </a:rPr>
              <a:t>abbr</a:t>
            </a:r>
            <a:r>
              <a:rPr lang="en-US" sz="1500" b="1" dirty="0">
                <a:latin typeface="Arial" panose="020B0604020202020204" pitchFamily="34" charset="0"/>
                <a:cs typeface="Arial" panose="020B0604020202020204" pitchFamily="34" charset="0"/>
              </a:rPr>
              <a:t>&gt; </a:t>
            </a:r>
            <a:r>
              <a:rPr lang="en-US" sz="1500" dirty="0">
                <a:latin typeface="Arial" panose="020B0604020202020204" pitchFamily="34" charset="0"/>
                <a:cs typeface="Arial" panose="020B0604020202020204" pitchFamily="34" charset="0"/>
              </a:rPr>
              <a:t>element can be used. A title attribute on the opening tag is used to specify the full term.</a:t>
            </a:r>
          </a:p>
          <a:p>
            <a:pPr marL="0" indent="0">
              <a:lnSpc>
                <a:spcPct val="100000"/>
              </a:lnSpc>
              <a:buNone/>
            </a:pPr>
            <a:endParaRPr lang="en-US" sz="1500" dirty="0">
              <a:latin typeface="Arial" panose="020B0604020202020204" pitchFamily="34" charset="0"/>
              <a:cs typeface="Arial" panose="020B0604020202020204" pitchFamily="34" charset="0"/>
            </a:endParaRPr>
          </a:p>
          <a:p>
            <a:pPr marL="0" indent="0">
              <a:lnSpc>
                <a:spcPct val="100000"/>
              </a:lnSpc>
              <a:buNone/>
            </a:pPr>
            <a:r>
              <a:rPr lang="en-US" sz="1500" dirty="0">
                <a:latin typeface="Arial" panose="020B0604020202020204" pitchFamily="34" charset="0"/>
                <a:cs typeface="Arial" panose="020B0604020202020204" pitchFamily="34" charset="0"/>
              </a:rPr>
              <a:t>In HTML 4 there was a separate </a:t>
            </a:r>
            <a:r>
              <a:rPr lang="en-US" sz="1500" b="1" dirty="0">
                <a:latin typeface="Arial" panose="020B0604020202020204" pitchFamily="34" charset="0"/>
                <a:cs typeface="Arial" panose="020B0604020202020204" pitchFamily="34" charset="0"/>
              </a:rPr>
              <a:t>&lt;acronym&gt; </a:t>
            </a:r>
            <a:r>
              <a:rPr lang="en-US" sz="1500" dirty="0">
                <a:latin typeface="Arial" panose="020B0604020202020204" pitchFamily="34" charset="0"/>
                <a:cs typeface="Arial" panose="020B0604020202020204" pitchFamily="34" charset="0"/>
              </a:rPr>
              <a:t>element for acronyms. To spell out the full form of the acronym, the </a:t>
            </a:r>
            <a:r>
              <a:rPr lang="en-US" sz="1500" dirty="0" err="1">
                <a:latin typeface="Arial" panose="020B0604020202020204" pitchFamily="34" charset="0"/>
                <a:cs typeface="Arial" panose="020B0604020202020204" pitchFamily="34" charset="0"/>
              </a:rPr>
              <a:t>titleattribute</a:t>
            </a:r>
            <a:r>
              <a:rPr lang="en-US" sz="1500" dirty="0">
                <a:latin typeface="Arial" panose="020B0604020202020204" pitchFamily="34" charset="0"/>
                <a:cs typeface="Arial" panose="020B0604020202020204" pitchFamily="34" charset="0"/>
              </a:rPr>
              <a:t> was used (as with the </a:t>
            </a:r>
            <a:r>
              <a:rPr lang="en-US" sz="1500" b="1" dirty="0">
                <a:latin typeface="Arial" panose="020B0604020202020204" pitchFamily="34" charset="0"/>
                <a:cs typeface="Arial" panose="020B0604020202020204" pitchFamily="34" charset="0"/>
              </a:rPr>
              <a:t>&lt;</a:t>
            </a:r>
            <a:r>
              <a:rPr lang="en-US" sz="1500" b="1" dirty="0" err="1">
                <a:latin typeface="Arial" panose="020B0604020202020204" pitchFamily="34" charset="0"/>
                <a:cs typeface="Arial" panose="020B0604020202020204" pitchFamily="34" charset="0"/>
              </a:rPr>
              <a:t>abbr</a:t>
            </a:r>
            <a:r>
              <a:rPr lang="en-US" sz="1500" b="1" dirty="0">
                <a:latin typeface="Arial" panose="020B0604020202020204" pitchFamily="34" charset="0"/>
                <a:cs typeface="Arial" panose="020B0604020202020204" pitchFamily="34" charset="0"/>
              </a:rPr>
              <a:t>&gt; </a:t>
            </a:r>
            <a:r>
              <a:rPr lang="en-US" sz="1500" dirty="0">
                <a:latin typeface="Arial" panose="020B0604020202020204" pitchFamily="34" charset="0"/>
                <a:cs typeface="Arial" panose="020B0604020202020204" pitchFamily="34" charset="0"/>
              </a:rPr>
              <a:t>element above). HTML5 just uses the </a:t>
            </a:r>
            <a:r>
              <a:rPr lang="en-US" sz="1500" b="1" dirty="0">
                <a:latin typeface="Arial" panose="020B0604020202020204" pitchFamily="34" charset="0"/>
                <a:cs typeface="Arial" panose="020B0604020202020204" pitchFamily="34" charset="0"/>
              </a:rPr>
              <a:t>&lt;</a:t>
            </a:r>
            <a:r>
              <a:rPr lang="en-US" sz="1500" b="1" dirty="0" err="1">
                <a:latin typeface="Arial" panose="020B0604020202020204" pitchFamily="34" charset="0"/>
                <a:cs typeface="Arial" panose="020B0604020202020204" pitchFamily="34" charset="0"/>
              </a:rPr>
              <a:t>abbr</a:t>
            </a:r>
            <a:r>
              <a:rPr lang="en-US" sz="1500" b="1" dirty="0">
                <a:latin typeface="Arial" panose="020B0604020202020204" pitchFamily="34" charset="0"/>
                <a:cs typeface="Arial" panose="020B0604020202020204" pitchFamily="34" charset="0"/>
              </a:rPr>
              <a:t>&gt; </a:t>
            </a:r>
            <a:r>
              <a:rPr lang="en-US" sz="1500" dirty="0">
                <a:latin typeface="Arial" panose="020B0604020202020204" pitchFamily="34" charset="0"/>
                <a:cs typeface="Arial" panose="020B0604020202020204" pitchFamily="34" charset="0"/>
              </a:rPr>
              <a:t>element for both abbreviations and acronyms.</a:t>
            </a:r>
          </a:p>
        </p:txBody>
      </p:sp>
      <p:pic>
        <p:nvPicPr>
          <p:cNvPr id="7" name="Picture 6">
            <a:extLst>
              <a:ext uri="{FF2B5EF4-FFF2-40B4-BE49-F238E27FC236}">
                <a16:creationId xmlns:a16="http://schemas.microsoft.com/office/drawing/2014/main" id="{C3F08FD5-1EC8-418A-B3EE-1B8A191731E4}"/>
              </a:ext>
            </a:extLst>
          </p:cNvPr>
          <p:cNvPicPr>
            <a:picLocks noChangeAspect="1"/>
          </p:cNvPicPr>
          <p:nvPr/>
        </p:nvPicPr>
        <p:blipFill>
          <a:blip r:embed="rId5"/>
          <a:stretch>
            <a:fillRect/>
          </a:stretch>
        </p:blipFill>
        <p:spPr>
          <a:xfrm>
            <a:off x="4153231" y="2125551"/>
            <a:ext cx="7296647" cy="4858428"/>
          </a:xfrm>
          <a:prstGeom prst="rect">
            <a:avLst/>
          </a:prstGeom>
        </p:spPr>
      </p:pic>
    </p:spTree>
    <p:extLst>
      <p:ext uri="{BB962C8B-B14F-4D97-AF65-F5344CB8AC3E}">
        <p14:creationId xmlns:p14="http://schemas.microsoft.com/office/powerpoint/2010/main" val="1330701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CITATIONS &amp; DEFINITIONS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83389" y="2621279"/>
            <a:ext cx="3508513" cy="4365666"/>
          </a:xfrm>
        </p:spPr>
        <p:txBody>
          <a:bodyPr>
            <a:noAutofit/>
          </a:bodyPr>
          <a:lstStyle/>
          <a:p>
            <a:pPr marL="0" indent="0">
              <a:lnSpc>
                <a:spcPct val="100000"/>
              </a:lnSpc>
              <a:buNone/>
            </a:pPr>
            <a:r>
              <a:rPr lang="en-US" sz="1600" b="1" dirty="0">
                <a:latin typeface="Arial" panose="020B0604020202020204" pitchFamily="34" charset="0"/>
                <a:cs typeface="Arial" panose="020B0604020202020204" pitchFamily="34" charset="0"/>
              </a:rPr>
              <a:t>&lt;cite&gt;</a:t>
            </a:r>
          </a:p>
          <a:p>
            <a:pPr marL="0" indent="0">
              <a:lnSpc>
                <a:spcPct val="100000"/>
              </a:lnSpc>
              <a:buNone/>
            </a:pPr>
            <a:r>
              <a:rPr lang="en-US" sz="1600" dirty="0">
                <a:latin typeface="Arial" panose="020B0604020202020204" pitchFamily="34" charset="0"/>
                <a:cs typeface="Arial" panose="020B0604020202020204" pitchFamily="34" charset="0"/>
              </a:rPr>
              <a:t>When you are referencing a piece of work such as a book, film or research paper, the </a:t>
            </a:r>
            <a:r>
              <a:rPr lang="en-US" sz="1600" b="1" dirty="0">
                <a:latin typeface="Arial" panose="020B0604020202020204" pitchFamily="34" charset="0"/>
                <a:cs typeface="Arial" panose="020B0604020202020204" pitchFamily="34" charset="0"/>
              </a:rPr>
              <a:t>&lt;cite&gt; </a:t>
            </a:r>
            <a:r>
              <a:rPr lang="en-US" sz="1600" dirty="0">
                <a:latin typeface="Arial" panose="020B0604020202020204" pitchFamily="34" charset="0"/>
                <a:cs typeface="Arial" panose="020B0604020202020204" pitchFamily="34" charset="0"/>
              </a:rPr>
              <a:t>element can be used to indicate where the citation is from.</a:t>
            </a:r>
          </a:p>
          <a:p>
            <a:pPr marL="0" indent="0">
              <a:lnSpc>
                <a:spcPct val="100000"/>
              </a:lnSpc>
              <a:buNone/>
            </a:pPr>
            <a:r>
              <a:rPr lang="en-US" sz="1600" dirty="0">
                <a:latin typeface="Arial" panose="020B0604020202020204" pitchFamily="34" charset="0"/>
                <a:cs typeface="Arial" panose="020B0604020202020204" pitchFamily="34" charset="0"/>
              </a:rPr>
              <a:t>In HTML5, </a:t>
            </a:r>
            <a:r>
              <a:rPr lang="en-US" sz="1600" b="1" dirty="0">
                <a:latin typeface="Arial" panose="020B0604020202020204" pitchFamily="34" charset="0"/>
                <a:cs typeface="Arial" panose="020B0604020202020204" pitchFamily="34" charset="0"/>
              </a:rPr>
              <a:t>&lt;cite&gt; </a:t>
            </a:r>
            <a:r>
              <a:rPr lang="en-US" sz="1600" dirty="0">
                <a:latin typeface="Arial" panose="020B0604020202020204" pitchFamily="34" charset="0"/>
                <a:cs typeface="Arial" panose="020B0604020202020204" pitchFamily="34" charset="0"/>
              </a:rPr>
              <a:t>should not really be used for a person's name — but it was allowed in HTML 4, so most people are likely to continue to use it.</a:t>
            </a:r>
          </a:p>
          <a:p>
            <a:pPr marL="0" indent="0">
              <a:lnSpc>
                <a:spcPct val="100000"/>
              </a:lnSpc>
              <a:buNone/>
            </a:pPr>
            <a:r>
              <a:rPr lang="en-US" sz="1600" dirty="0">
                <a:latin typeface="Arial" panose="020B0604020202020204" pitchFamily="34" charset="0"/>
                <a:cs typeface="Arial" panose="020B0604020202020204" pitchFamily="34" charset="0"/>
              </a:rPr>
              <a:t>Browsers will render the content of a </a:t>
            </a:r>
            <a:r>
              <a:rPr lang="en-US" sz="1600" b="1" dirty="0">
                <a:latin typeface="Arial" panose="020B0604020202020204" pitchFamily="34" charset="0"/>
                <a:cs typeface="Arial" panose="020B0604020202020204" pitchFamily="34" charset="0"/>
              </a:rPr>
              <a:t>&lt;cite&gt; </a:t>
            </a:r>
            <a:r>
              <a:rPr lang="en-US" sz="1600" dirty="0">
                <a:latin typeface="Arial" panose="020B0604020202020204" pitchFamily="34" charset="0"/>
                <a:cs typeface="Arial" panose="020B0604020202020204" pitchFamily="34" charset="0"/>
              </a:rPr>
              <a:t>element in italics.</a:t>
            </a:r>
          </a:p>
        </p:txBody>
      </p:sp>
      <p:pic>
        <p:nvPicPr>
          <p:cNvPr id="5" name="Picture 4">
            <a:extLst>
              <a:ext uri="{FF2B5EF4-FFF2-40B4-BE49-F238E27FC236}">
                <a16:creationId xmlns:a16="http://schemas.microsoft.com/office/drawing/2014/main" id="{57904676-1C8F-487C-8904-2896BE6B7FC0}"/>
              </a:ext>
            </a:extLst>
          </p:cNvPr>
          <p:cNvPicPr>
            <a:picLocks noChangeAspect="1"/>
          </p:cNvPicPr>
          <p:nvPr/>
        </p:nvPicPr>
        <p:blipFill>
          <a:blip r:embed="rId5"/>
          <a:stretch>
            <a:fillRect/>
          </a:stretch>
        </p:blipFill>
        <p:spPr>
          <a:xfrm>
            <a:off x="4447467" y="2394200"/>
            <a:ext cx="6903019" cy="4463800"/>
          </a:xfrm>
          <a:prstGeom prst="rect">
            <a:avLst/>
          </a:prstGeom>
        </p:spPr>
      </p:pic>
    </p:spTree>
    <p:extLst>
      <p:ext uri="{BB962C8B-B14F-4D97-AF65-F5344CB8AC3E}">
        <p14:creationId xmlns:p14="http://schemas.microsoft.com/office/powerpoint/2010/main" val="2132097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CITATIONS &amp; DEFINITIONS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83389" y="2621279"/>
            <a:ext cx="3508513" cy="4365666"/>
          </a:xfrm>
        </p:spPr>
        <p:txBody>
          <a:bodyPr>
            <a:noAutofit/>
          </a:bodyPr>
          <a:lstStyle/>
          <a:p>
            <a:pPr marL="0" indent="0">
              <a:lnSpc>
                <a:spcPct val="100000"/>
              </a:lnSpc>
              <a:buNone/>
            </a:pPr>
            <a:r>
              <a:rPr lang="en-US" sz="1600" b="1" dirty="0">
                <a:latin typeface="Arial" panose="020B0604020202020204" pitchFamily="34" charset="0"/>
                <a:cs typeface="Arial" panose="020B0604020202020204" pitchFamily="34" charset="0"/>
              </a:rPr>
              <a:t>&lt;</a:t>
            </a:r>
            <a:r>
              <a:rPr lang="en-US" sz="1600" b="1" dirty="0" err="1">
                <a:latin typeface="Arial" panose="020B0604020202020204" pitchFamily="34" charset="0"/>
                <a:cs typeface="Arial" panose="020B0604020202020204" pitchFamily="34" charset="0"/>
              </a:rPr>
              <a:t>dfn</a:t>
            </a:r>
            <a:r>
              <a:rPr lang="en-US" sz="1600" b="1" dirty="0">
                <a:latin typeface="Arial" panose="020B0604020202020204" pitchFamily="34" charset="0"/>
                <a:cs typeface="Arial" panose="020B0604020202020204" pitchFamily="34" charset="0"/>
              </a:rPr>
              <a:t>&gt;</a:t>
            </a:r>
          </a:p>
          <a:p>
            <a:pPr marL="0" indent="0">
              <a:lnSpc>
                <a:spcPct val="100000"/>
              </a:lnSpc>
              <a:buNone/>
            </a:pPr>
            <a:r>
              <a:rPr lang="en-US" sz="1600" dirty="0">
                <a:latin typeface="Arial" panose="020B0604020202020204" pitchFamily="34" charset="0"/>
                <a:cs typeface="Arial" panose="020B0604020202020204" pitchFamily="34" charset="0"/>
              </a:rPr>
              <a:t>The first time you explain some new terminology (perhaps an academic concept or some jargon) in a document, it is known as the defining instance of it.</a:t>
            </a:r>
          </a:p>
          <a:p>
            <a:pPr marL="0" indent="0">
              <a:lnSpc>
                <a:spcPct val="100000"/>
              </a:lnSpc>
              <a:buNone/>
            </a:pPr>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&lt;</a:t>
            </a:r>
            <a:r>
              <a:rPr lang="en-US" sz="1600" b="1" dirty="0" err="1">
                <a:latin typeface="Arial" panose="020B0604020202020204" pitchFamily="34" charset="0"/>
                <a:cs typeface="Arial" panose="020B0604020202020204" pitchFamily="34" charset="0"/>
              </a:rPr>
              <a:t>dfn</a:t>
            </a:r>
            <a:r>
              <a:rPr lang="en-US" sz="1600" b="1" dirty="0">
                <a:latin typeface="Arial" panose="020B0604020202020204" pitchFamily="34" charset="0"/>
                <a:cs typeface="Arial" panose="020B0604020202020204" pitchFamily="34" charset="0"/>
              </a:rPr>
              <a:t>&gt; </a:t>
            </a:r>
            <a:r>
              <a:rPr lang="en-US" sz="1600" dirty="0">
                <a:latin typeface="Arial" panose="020B0604020202020204" pitchFamily="34" charset="0"/>
                <a:cs typeface="Arial" panose="020B0604020202020204" pitchFamily="34" charset="0"/>
              </a:rPr>
              <a:t>element is used to indicate the defining instance of a new term.</a:t>
            </a:r>
          </a:p>
          <a:p>
            <a:pPr marL="0" indent="0">
              <a:lnSpc>
                <a:spcPct val="100000"/>
              </a:lnSpc>
              <a:buNone/>
            </a:pPr>
            <a:r>
              <a:rPr lang="en-US" sz="1600" dirty="0">
                <a:latin typeface="Arial" panose="020B0604020202020204" pitchFamily="34" charset="0"/>
                <a:cs typeface="Arial" panose="020B0604020202020204" pitchFamily="34" charset="0"/>
              </a:rPr>
              <a:t>Some browsers show the content of the </a:t>
            </a:r>
            <a:r>
              <a:rPr lang="en-US" sz="1600" b="1" dirty="0">
                <a:latin typeface="Arial" panose="020B0604020202020204" pitchFamily="34" charset="0"/>
                <a:cs typeface="Arial" panose="020B0604020202020204" pitchFamily="34" charset="0"/>
              </a:rPr>
              <a:t>&lt;</a:t>
            </a:r>
            <a:r>
              <a:rPr lang="en-US" sz="1600" b="1" dirty="0" err="1">
                <a:latin typeface="Arial" panose="020B0604020202020204" pitchFamily="34" charset="0"/>
                <a:cs typeface="Arial" panose="020B0604020202020204" pitchFamily="34" charset="0"/>
              </a:rPr>
              <a:t>dfn</a:t>
            </a:r>
            <a:r>
              <a:rPr lang="en-US" sz="1600" b="1" dirty="0">
                <a:latin typeface="Arial" panose="020B0604020202020204" pitchFamily="34" charset="0"/>
                <a:cs typeface="Arial" panose="020B0604020202020204" pitchFamily="34" charset="0"/>
              </a:rPr>
              <a:t>&gt; </a:t>
            </a:r>
            <a:r>
              <a:rPr lang="en-US" sz="1600" dirty="0">
                <a:latin typeface="Arial" panose="020B0604020202020204" pitchFamily="34" charset="0"/>
                <a:cs typeface="Arial" panose="020B0604020202020204" pitchFamily="34" charset="0"/>
              </a:rPr>
              <a:t>element in italics. Safari and Chrome do not change its appearance.</a:t>
            </a:r>
          </a:p>
        </p:txBody>
      </p:sp>
      <p:pic>
        <p:nvPicPr>
          <p:cNvPr id="7" name="Picture 6">
            <a:extLst>
              <a:ext uri="{FF2B5EF4-FFF2-40B4-BE49-F238E27FC236}">
                <a16:creationId xmlns:a16="http://schemas.microsoft.com/office/drawing/2014/main" id="{8E4D8F05-B510-42CE-A932-B972F38F70DE}"/>
              </a:ext>
            </a:extLst>
          </p:cNvPr>
          <p:cNvPicPr>
            <a:picLocks noChangeAspect="1"/>
          </p:cNvPicPr>
          <p:nvPr/>
        </p:nvPicPr>
        <p:blipFill>
          <a:blip r:embed="rId5"/>
          <a:stretch>
            <a:fillRect/>
          </a:stretch>
        </p:blipFill>
        <p:spPr>
          <a:xfrm>
            <a:off x="4407710" y="2394200"/>
            <a:ext cx="6903018" cy="4463800"/>
          </a:xfrm>
          <a:prstGeom prst="rect">
            <a:avLst/>
          </a:prstGeom>
        </p:spPr>
      </p:pic>
    </p:spTree>
    <p:extLst>
      <p:ext uri="{BB962C8B-B14F-4D97-AF65-F5344CB8AC3E}">
        <p14:creationId xmlns:p14="http://schemas.microsoft.com/office/powerpoint/2010/main" val="1373564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CITATIONS &amp; DEFINITIONS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83389" y="2621279"/>
            <a:ext cx="3508513" cy="4365666"/>
          </a:xfrm>
        </p:spPr>
        <p:txBody>
          <a:bodyPr>
            <a:noAutofit/>
          </a:bodyPr>
          <a:lstStyle/>
          <a:p>
            <a:pPr marL="0" indent="0">
              <a:lnSpc>
                <a:spcPct val="100000"/>
              </a:lnSpc>
              <a:buNone/>
            </a:pPr>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&lt;address&gt; </a:t>
            </a:r>
            <a:r>
              <a:rPr lang="en-US" sz="1600" dirty="0">
                <a:latin typeface="Arial" panose="020B0604020202020204" pitchFamily="34" charset="0"/>
                <a:cs typeface="Arial" panose="020B0604020202020204" pitchFamily="34" charset="0"/>
              </a:rPr>
              <a:t>element has quite a specific use: to contain contact details for the author of the page.</a:t>
            </a:r>
          </a:p>
          <a:p>
            <a:pPr marL="0" indent="0">
              <a:lnSpc>
                <a:spcPct val="100000"/>
              </a:lnSpc>
              <a:buNone/>
            </a:pPr>
            <a:r>
              <a:rPr lang="en-US" sz="1600" dirty="0">
                <a:latin typeface="Arial" panose="020B0604020202020204" pitchFamily="34" charset="0"/>
                <a:cs typeface="Arial" panose="020B0604020202020204" pitchFamily="34" charset="0"/>
              </a:rPr>
              <a:t>It can contain a physical address, but it does not have to. For example, it may also contain a phone number or email address.</a:t>
            </a:r>
          </a:p>
          <a:p>
            <a:pPr marL="0" indent="0">
              <a:lnSpc>
                <a:spcPct val="100000"/>
              </a:lnSpc>
              <a:buNone/>
            </a:pPr>
            <a:r>
              <a:rPr lang="en-US" sz="1600" dirty="0">
                <a:latin typeface="Arial" panose="020B0604020202020204" pitchFamily="34" charset="0"/>
                <a:cs typeface="Arial" panose="020B0604020202020204" pitchFamily="34" charset="0"/>
              </a:rPr>
              <a:t>Browsers often display the content of the </a:t>
            </a:r>
            <a:r>
              <a:rPr lang="en-US" sz="1600" b="1" dirty="0">
                <a:latin typeface="Arial" panose="020B0604020202020204" pitchFamily="34" charset="0"/>
                <a:cs typeface="Arial" panose="020B0604020202020204" pitchFamily="34" charset="0"/>
              </a:rPr>
              <a:t>&lt;address&gt; </a:t>
            </a:r>
            <a:r>
              <a:rPr lang="en-US" sz="1600" dirty="0">
                <a:latin typeface="Arial" panose="020B0604020202020204" pitchFamily="34" charset="0"/>
                <a:cs typeface="Arial" panose="020B0604020202020204" pitchFamily="34" charset="0"/>
              </a:rPr>
              <a:t>element in italics.</a:t>
            </a:r>
          </a:p>
          <a:p>
            <a:pPr marL="0" indent="0">
              <a:lnSpc>
                <a:spcPct val="100000"/>
              </a:lnSpc>
              <a:buNone/>
            </a:pPr>
            <a:r>
              <a:rPr lang="en-US" sz="1600" dirty="0">
                <a:latin typeface="Arial" panose="020B0604020202020204" pitchFamily="34" charset="0"/>
                <a:cs typeface="Arial" panose="020B0604020202020204" pitchFamily="34" charset="0"/>
              </a:rPr>
              <a:t>You may also be interested in something called the </a:t>
            </a:r>
            <a:r>
              <a:rPr lang="en-US" sz="1600" dirty="0" err="1">
                <a:latin typeface="Arial" panose="020B0604020202020204" pitchFamily="34" charset="0"/>
                <a:cs typeface="Arial" panose="020B0604020202020204" pitchFamily="34" charset="0"/>
              </a:rPr>
              <a:t>hCard</a:t>
            </a:r>
            <a:r>
              <a:rPr lang="en-US" sz="1600" dirty="0">
                <a:latin typeface="Arial" panose="020B0604020202020204" pitchFamily="34" charset="0"/>
                <a:cs typeface="Arial" panose="020B0604020202020204" pitchFamily="34" charset="0"/>
              </a:rPr>
              <a:t> microformat for adding physical address information to your markup</a:t>
            </a:r>
          </a:p>
        </p:txBody>
      </p:sp>
      <p:pic>
        <p:nvPicPr>
          <p:cNvPr id="5" name="Picture 4">
            <a:extLst>
              <a:ext uri="{FF2B5EF4-FFF2-40B4-BE49-F238E27FC236}">
                <a16:creationId xmlns:a16="http://schemas.microsoft.com/office/drawing/2014/main" id="{AA48CF75-C7A0-4617-B28A-361E739C6FFA}"/>
              </a:ext>
            </a:extLst>
          </p:cNvPr>
          <p:cNvPicPr>
            <a:picLocks noChangeAspect="1"/>
          </p:cNvPicPr>
          <p:nvPr/>
        </p:nvPicPr>
        <p:blipFill>
          <a:blip r:embed="rId5"/>
          <a:stretch>
            <a:fillRect/>
          </a:stretch>
        </p:blipFill>
        <p:spPr>
          <a:xfrm>
            <a:off x="4407710" y="2185675"/>
            <a:ext cx="6903018" cy="4801270"/>
          </a:xfrm>
          <a:prstGeom prst="rect">
            <a:avLst/>
          </a:prstGeom>
        </p:spPr>
      </p:pic>
    </p:spTree>
    <p:extLst>
      <p:ext uri="{BB962C8B-B14F-4D97-AF65-F5344CB8AC3E}">
        <p14:creationId xmlns:p14="http://schemas.microsoft.com/office/powerpoint/2010/main" val="277933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DEVICES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05544" y="3020684"/>
            <a:ext cx="9845963" cy="1754836"/>
          </a:xfrm>
        </p:spPr>
        <p:txBody>
          <a:bodyPr>
            <a:normAutofit/>
          </a:bodyPr>
          <a:lstStyle/>
          <a:p>
            <a:pPr marL="0" indent="0">
              <a:buNone/>
            </a:pPr>
            <a:r>
              <a:rPr lang="en-US" dirty="0"/>
              <a:t>People are accessing websites on an increasing range of devices including desktop computers, laptops, tablets, and mobile phones. It is important to remember that various devices have different screen sizes and some have faster connections to the web than others.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1325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CHANGES TO CONTENT</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83390" y="2621279"/>
            <a:ext cx="3105246" cy="4365666"/>
          </a:xfrm>
        </p:spPr>
        <p:txBody>
          <a:bodyPr>
            <a:noAutofit/>
          </a:bodyPr>
          <a:lstStyle/>
          <a:p>
            <a:pPr marL="0" indent="0">
              <a:lnSpc>
                <a:spcPct val="100000"/>
              </a:lnSpc>
              <a:buNone/>
            </a:pPr>
            <a:r>
              <a:rPr lang="en-US" sz="1600" b="1" dirty="0">
                <a:latin typeface="Arial" panose="020B0604020202020204" pitchFamily="34" charset="0"/>
                <a:cs typeface="Arial" panose="020B0604020202020204" pitchFamily="34" charset="0"/>
              </a:rPr>
              <a:t>&lt;ins&gt;</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&lt;del&gt;</a:t>
            </a:r>
          </a:p>
          <a:p>
            <a:pPr marL="0" indent="0">
              <a:lnSpc>
                <a:spcPct val="100000"/>
              </a:lnSpc>
              <a:buNone/>
            </a:pPr>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&lt;ins&gt; </a:t>
            </a:r>
            <a:r>
              <a:rPr lang="en-US" sz="1600" dirty="0">
                <a:latin typeface="Arial" panose="020B0604020202020204" pitchFamily="34" charset="0"/>
                <a:cs typeface="Arial" panose="020B0604020202020204" pitchFamily="34" charset="0"/>
              </a:rPr>
              <a:t>element can be used to show content that has been inserted into a document, while the </a:t>
            </a:r>
            <a:r>
              <a:rPr lang="en-US" sz="1600" b="1" dirty="0">
                <a:latin typeface="Arial" panose="020B0604020202020204" pitchFamily="34" charset="0"/>
                <a:cs typeface="Arial" panose="020B0604020202020204" pitchFamily="34" charset="0"/>
              </a:rPr>
              <a:t>&lt;del&gt; </a:t>
            </a:r>
            <a:r>
              <a:rPr lang="en-US" sz="1600" dirty="0">
                <a:latin typeface="Arial" panose="020B0604020202020204" pitchFamily="34" charset="0"/>
                <a:cs typeface="Arial" panose="020B0604020202020204" pitchFamily="34" charset="0"/>
              </a:rPr>
              <a:t>element can show text that has been deleted from it. The content of a </a:t>
            </a:r>
            <a:r>
              <a:rPr lang="en-US" sz="1600" b="1" dirty="0">
                <a:latin typeface="Arial" panose="020B0604020202020204" pitchFamily="34" charset="0"/>
                <a:cs typeface="Arial" panose="020B0604020202020204" pitchFamily="34" charset="0"/>
              </a:rPr>
              <a:t>&lt;ins&gt; </a:t>
            </a:r>
            <a:r>
              <a:rPr lang="en-US" sz="1600" dirty="0">
                <a:latin typeface="Arial" panose="020B0604020202020204" pitchFamily="34" charset="0"/>
                <a:cs typeface="Arial" panose="020B0604020202020204" pitchFamily="34" charset="0"/>
              </a:rPr>
              <a:t>element is usually underlined, while the content of a </a:t>
            </a:r>
            <a:r>
              <a:rPr lang="en-US" sz="1600" b="1" dirty="0">
                <a:latin typeface="Arial" panose="020B0604020202020204" pitchFamily="34" charset="0"/>
                <a:cs typeface="Arial" panose="020B0604020202020204" pitchFamily="34" charset="0"/>
              </a:rPr>
              <a:t>&lt;del&gt; </a:t>
            </a:r>
            <a:r>
              <a:rPr lang="en-US" sz="1600" dirty="0">
                <a:latin typeface="Arial" panose="020B0604020202020204" pitchFamily="34" charset="0"/>
                <a:cs typeface="Arial" panose="020B0604020202020204" pitchFamily="34" charset="0"/>
              </a:rPr>
              <a:t>element usually has a line through it.</a:t>
            </a:r>
          </a:p>
        </p:txBody>
      </p:sp>
      <p:pic>
        <p:nvPicPr>
          <p:cNvPr id="7" name="Picture 6">
            <a:extLst>
              <a:ext uri="{FF2B5EF4-FFF2-40B4-BE49-F238E27FC236}">
                <a16:creationId xmlns:a16="http://schemas.microsoft.com/office/drawing/2014/main" id="{0650F947-AC6D-467A-86CF-A113E3A05A5C}"/>
              </a:ext>
            </a:extLst>
          </p:cNvPr>
          <p:cNvPicPr>
            <a:picLocks noChangeAspect="1"/>
          </p:cNvPicPr>
          <p:nvPr/>
        </p:nvPicPr>
        <p:blipFill>
          <a:blip r:embed="rId5"/>
          <a:stretch>
            <a:fillRect/>
          </a:stretch>
        </p:blipFill>
        <p:spPr>
          <a:xfrm>
            <a:off x="4407710" y="2185675"/>
            <a:ext cx="6903018" cy="4672325"/>
          </a:xfrm>
          <a:prstGeom prst="rect">
            <a:avLst/>
          </a:prstGeom>
        </p:spPr>
      </p:pic>
    </p:spTree>
    <p:extLst>
      <p:ext uri="{BB962C8B-B14F-4D97-AF65-F5344CB8AC3E}">
        <p14:creationId xmlns:p14="http://schemas.microsoft.com/office/powerpoint/2010/main" val="197295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CHANGES TO CONTENT</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83390" y="2621279"/>
            <a:ext cx="3105246" cy="4365666"/>
          </a:xfrm>
        </p:spPr>
        <p:txBody>
          <a:bodyPr>
            <a:noAutofit/>
          </a:bodyPr>
          <a:lstStyle/>
          <a:p>
            <a:pPr marL="0" indent="0">
              <a:lnSpc>
                <a:spcPct val="100000"/>
              </a:lnSpc>
              <a:buNone/>
            </a:pPr>
            <a:r>
              <a:rPr lang="en-US" sz="1600" b="1" dirty="0">
                <a:latin typeface="Arial" panose="020B0604020202020204" pitchFamily="34" charset="0"/>
                <a:cs typeface="Arial" panose="020B0604020202020204" pitchFamily="34" charset="0"/>
              </a:rPr>
              <a:t>&lt;s&gt;</a:t>
            </a:r>
          </a:p>
          <a:p>
            <a:pPr marL="0" indent="0">
              <a:lnSpc>
                <a:spcPct val="100000"/>
              </a:lnSpc>
              <a:buNone/>
            </a:pPr>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&lt;s&gt; </a:t>
            </a:r>
            <a:r>
              <a:rPr lang="en-US" sz="1600" dirty="0">
                <a:latin typeface="Arial" panose="020B0604020202020204" pitchFamily="34" charset="0"/>
                <a:cs typeface="Arial" panose="020B0604020202020204" pitchFamily="34" charset="0"/>
              </a:rPr>
              <a:t>element indicates something that is no longer accurate or relevant (but that should not be deleted).</a:t>
            </a:r>
          </a:p>
          <a:p>
            <a:pPr marL="0" indent="0">
              <a:lnSpc>
                <a:spcPct val="100000"/>
              </a:lnSpc>
              <a:buNone/>
            </a:pPr>
            <a:r>
              <a:rPr lang="en-US" sz="1600" dirty="0">
                <a:latin typeface="Arial" panose="020B0604020202020204" pitchFamily="34" charset="0"/>
                <a:cs typeface="Arial" panose="020B0604020202020204" pitchFamily="34" charset="0"/>
              </a:rPr>
              <a:t>Visually the content of an &lt;s&gt; element will usually be displayed with a line through the center.</a:t>
            </a:r>
          </a:p>
          <a:p>
            <a:pPr marL="0" indent="0">
              <a:lnSpc>
                <a:spcPct val="100000"/>
              </a:lnSpc>
              <a:buNone/>
            </a:pPr>
            <a:r>
              <a:rPr lang="en-US" sz="1600" dirty="0">
                <a:latin typeface="Arial" panose="020B0604020202020204" pitchFamily="34" charset="0"/>
                <a:cs typeface="Arial" panose="020B0604020202020204" pitchFamily="34" charset="0"/>
              </a:rPr>
              <a:t> Older versions of HTML had a &lt;u&gt; element for content that was underlined, but this is being phased out.</a:t>
            </a:r>
          </a:p>
        </p:txBody>
      </p:sp>
      <p:pic>
        <p:nvPicPr>
          <p:cNvPr id="5" name="Picture 4">
            <a:extLst>
              <a:ext uri="{FF2B5EF4-FFF2-40B4-BE49-F238E27FC236}">
                <a16:creationId xmlns:a16="http://schemas.microsoft.com/office/drawing/2014/main" id="{CFB8A08A-2687-47FD-B4BF-5AEC36B697A5}"/>
              </a:ext>
            </a:extLst>
          </p:cNvPr>
          <p:cNvPicPr>
            <a:picLocks noChangeAspect="1"/>
          </p:cNvPicPr>
          <p:nvPr/>
        </p:nvPicPr>
        <p:blipFill>
          <a:blip r:embed="rId5"/>
          <a:stretch>
            <a:fillRect/>
          </a:stretch>
        </p:blipFill>
        <p:spPr>
          <a:xfrm>
            <a:off x="4407710" y="2185674"/>
            <a:ext cx="6903018" cy="4672325"/>
          </a:xfrm>
          <a:prstGeom prst="rect">
            <a:avLst/>
          </a:prstGeom>
        </p:spPr>
      </p:pic>
    </p:spTree>
    <p:extLst>
      <p:ext uri="{BB962C8B-B14F-4D97-AF65-F5344CB8AC3E}">
        <p14:creationId xmlns:p14="http://schemas.microsoft.com/office/powerpoint/2010/main" val="3732183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CHANGES TO CONTENT</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83390" y="2621279"/>
            <a:ext cx="3105246" cy="4365666"/>
          </a:xfrm>
        </p:spPr>
        <p:txBody>
          <a:bodyPr>
            <a:noAutofit/>
          </a:bodyPr>
          <a:lstStyle/>
          <a:p>
            <a:pPr marL="0" indent="0">
              <a:lnSpc>
                <a:spcPct val="100000"/>
              </a:lnSpc>
              <a:buNone/>
            </a:pPr>
            <a:r>
              <a:rPr lang="en-US" sz="2000" dirty="0">
                <a:latin typeface="Arial" panose="020B0604020202020204" pitchFamily="34" charset="0"/>
                <a:cs typeface="Arial" panose="020B0604020202020204" pitchFamily="34" charset="0"/>
              </a:rPr>
              <a:t>This is a very simple HTML page that demonstrates text markup.</a:t>
            </a:r>
          </a:p>
          <a:p>
            <a:pPr marL="0" indent="0">
              <a:lnSpc>
                <a:spcPct val="100000"/>
              </a:lnSpc>
              <a:buNone/>
            </a:pPr>
            <a:r>
              <a:rPr lang="en-US" sz="1600" dirty="0">
                <a:latin typeface="Arial" panose="020B0604020202020204" pitchFamily="34" charset="0"/>
                <a:cs typeface="Arial" panose="020B0604020202020204" pitchFamily="34" charset="0"/>
              </a:rPr>
              <a:t>Structural markup includes elements such as &lt;h1&gt;, &lt;h2&gt;, and &lt;p&gt;. </a:t>
            </a:r>
          </a:p>
          <a:p>
            <a:pPr marL="0" indent="0">
              <a:lnSpc>
                <a:spcPct val="100000"/>
              </a:lnSpc>
              <a:buNone/>
            </a:pPr>
            <a:r>
              <a:rPr lang="en-US" sz="1600" dirty="0">
                <a:latin typeface="Arial" panose="020B0604020202020204" pitchFamily="34" charset="0"/>
                <a:cs typeface="Arial" panose="020B0604020202020204" pitchFamily="34" charset="0"/>
              </a:rPr>
              <a:t>Semantic information is carried in elements such as &lt;cite&gt; and &lt;</a:t>
            </a:r>
            <a:r>
              <a:rPr lang="en-US" sz="1600" dirty="0" err="1">
                <a:latin typeface="Arial" panose="020B0604020202020204" pitchFamily="34" charset="0"/>
                <a:cs typeface="Arial" panose="020B0604020202020204" pitchFamily="34" charset="0"/>
              </a:rPr>
              <a:t>em</a:t>
            </a:r>
            <a:r>
              <a:rPr lang="en-US" sz="1600" dirty="0">
                <a:latin typeface="Arial" panose="020B0604020202020204" pitchFamily="34" charset="0"/>
                <a:cs typeface="Arial" panose="020B0604020202020204" pitchFamily="34" charset="0"/>
              </a:rPr>
              <a:t>&gt;.</a:t>
            </a:r>
          </a:p>
        </p:txBody>
      </p:sp>
      <p:pic>
        <p:nvPicPr>
          <p:cNvPr id="7" name="Picture 6">
            <a:extLst>
              <a:ext uri="{FF2B5EF4-FFF2-40B4-BE49-F238E27FC236}">
                <a16:creationId xmlns:a16="http://schemas.microsoft.com/office/drawing/2014/main" id="{C09F412F-5B75-4C43-8FAF-E4E56B47FA3D}"/>
              </a:ext>
            </a:extLst>
          </p:cNvPr>
          <p:cNvPicPr>
            <a:picLocks noChangeAspect="1"/>
          </p:cNvPicPr>
          <p:nvPr/>
        </p:nvPicPr>
        <p:blipFill>
          <a:blip r:embed="rId5"/>
          <a:stretch>
            <a:fillRect/>
          </a:stretch>
        </p:blipFill>
        <p:spPr>
          <a:xfrm>
            <a:off x="3857312" y="2256183"/>
            <a:ext cx="7622384" cy="4601817"/>
          </a:xfrm>
          <a:prstGeom prst="rect">
            <a:avLst/>
          </a:prstGeom>
        </p:spPr>
      </p:pic>
    </p:spTree>
    <p:extLst>
      <p:ext uri="{BB962C8B-B14F-4D97-AF65-F5344CB8AC3E}">
        <p14:creationId xmlns:p14="http://schemas.microsoft.com/office/powerpoint/2010/main" val="256649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E30B-392D-4691-8125-129E25AAA524}"/>
              </a:ext>
            </a:extLst>
          </p:cNvPr>
          <p:cNvSpPr>
            <a:spLocks noGrp="1"/>
          </p:cNvSpPr>
          <p:nvPr>
            <p:ph type="title"/>
          </p:nvPr>
        </p:nvSpPr>
        <p:spPr/>
        <p:txBody>
          <a:bodyPr/>
          <a:lstStyle/>
          <a:p>
            <a:r>
              <a:rPr lang="en-US" dirty="0"/>
              <a:t>LISTS</a:t>
            </a:r>
          </a:p>
        </p:txBody>
      </p:sp>
      <p:pic>
        <p:nvPicPr>
          <p:cNvPr id="5" name="Graphic 4" descr="Purpose icon">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486" y="2947289"/>
            <a:ext cx="936000" cy="936000"/>
          </a:xfrm>
          <a:prstGeom prst="rect">
            <a:avLst/>
          </a:prstGeom>
        </p:spPr>
      </p:pic>
      <p:sp>
        <p:nvSpPr>
          <p:cNvPr id="3" name="Text Placeholder 2">
            <a:extLst>
              <a:ext uri="{FF2B5EF4-FFF2-40B4-BE49-F238E27FC236}">
                <a16:creationId xmlns:a16="http://schemas.microsoft.com/office/drawing/2014/main" id="{E7C2A41D-6B6E-4DD0-A7BD-E8CA001266EE}"/>
              </a:ext>
            </a:extLst>
          </p:cNvPr>
          <p:cNvSpPr>
            <a:spLocks noGrp="1"/>
          </p:cNvSpPr>
          <p:nvPr>
            <p:ph type="body" idx="1"/>
          </p:nvPr>
        </p:nvSpPr>
        <p:spPr>
          <a:xfrm>
            <a:off x="5415029" y="4222232"/>
            <a:ext cx="5150265" cy="1704017"/>
          </a:xfrm>
        </p:spPr>
        <p:txBody>
          <a:bodyPr>
            <a:normAutofit/>
          </a:bodyPr>
          <a:lstStyle/>
          <a:p>
            <a:pPr marL="342900" indent="-342900" algn="l">
              <a:buFont typeface="Arial" panose="020B0604020202020204" pitchFamily="34" charset="0"/>
              <a:buChar char="•"/>
            </a:pPr>
            <a:r>
              <a:rPr lang="en-US" sz="2400" dirty="0"/>
              <a:t>Numbered lists</a:t>
            </a:r>
          </a:p>
          <a:p>
            <a:pPr marL="342900" indent="-342900" algn="l">
              <a:buFont typeface="Arial" panose="020B0604020202020204" pitchFamily="34" charset="0"/>
              <a:buChar char="•"/>
            </a:pPr>
            <a:r>
              <a:rPr lang="en-US" sz="2400" dirty="0"/>
              <a:t>Bullet lists</a:t>
            </a:r>
          </a:p>
          <a:p>
            <a:pPr marL="342900" indent="-342900" algn="l">
              <a:buFont typeface="Arial" panose="020B0604020202020204" pitchFamily="34" charset="0"/>
              <a:buChar char="•"/>
            </a:pPr>
            <a:r>
              <a:rPr lang="en-US" sz="2400" dirty="0"/>
              <a:t>Definition lists</a:t>
            </a:r>
          </a:p>
        </p:txBody>
      </p:sp>
    </p:spTree>
    <p:extLst>
      <p:ext uri="{BB962C8B-B14F-4D97-AF65-F5344CB8AC3E}">
        <p14:creationId xmlns:p14="http://schemas.microsoft.com/office/powerpoint/2010/main" val="2452972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LISTS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659835" y="2352922"/>
            <a:ext cx="10038521" cy="4365666"/>
          </a:xfrm>
        </p:spPr>
        <p:txBody>
          <a:bodyPr>
            <a:noAutofit/>
          </a:bodyPr>
          <a:lstStyle/>
          <a:p>
            <a:pPr marL="0" indent="0">
              <a:lnSpc>
                <a:spcPct val="100000"/>
              </a:lnSpc>
              <a:buNone/>
            </a:pPr>
            <a:r>
              <a:rPr lang="en-US" dirty="0">
                <a:latin typeface="Arial" panose="020B0604020202020204" pitchFamily="34" charset="0"/>
                <a:cs typeface="Arial" panose="020B0604020202020204" pitchFamily="34" charset="0"/>
              </a:rPr>
              <a:t>There are lots of occasions when we need to use lists. HTML provides us with three different types:</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0" indent="0">
              <a:lnSpc>
                <a:spcPct val="100000"/>
              </a:lnSpc>
              <a:buNone/>
            </a:pPr>
            <a:r>
              <a:rPr lang="en-US" sz="2000" dirty="0">
                <a:latin typeface="Arial" panose="020B0604020202020204" pitchFamily="34" charset="0"/>
                <a:cs typeface="Arial" panose="020B0604020202020204" pitchFamily="34" charset="0"/>
              </a:rPr>
              <a:t>● Ordered lists are lists where each item in the list is numbered. For example, the list might be a set of steps for a recipe that must be performed in order, or a legal contract where each point needs to be identified by a section number.</a:t>
            </a:r>
          </a:p>
          <a:p>
            <a:pPr marL="0" indent="0">
              <a:lnSpc>
                <a:spcPct val="100000"/>
              </a:lnSpc>
              <a:buNone/>
            </a:pPr>
            <a:r>
              <a:rPr lang="en-US" sz="2000" dirty="0">
                <a:latin typeface="Arial" panose="020B0604020202020204" pitchFamily="34" charset="0"/>
                <a:cs typeface="Arial" panose="020B0604020202020204" pitchFamily="34" charset="0"/>
              </a:rPr>
              <a:t>● Unordered lists are lists that begin with a bullet point (rather than characters that indicate order).</a:t>
            </a:r>
          </a:p>
          <a:p>
            <a:pPr marL="0" indent="0">
              <a:lnSpc>
                <a:spcPct val="100000"/>
              </a:lnSpc>
              <a:buNone/>
            </a:pPr>
            <a:r>
              <a:rPr lang="en-US" sz="2000" dirty="0">
                <a:latin typeface="Arial" panose="020B0604020202020204" pitchFamily="34" charset="0"/>
                <a:cs typeface="Arial" panose="020B0604020202020204" pitchFamily="34" charset="0"/>
              </a:rPr>
              <a:t>● Definition lists are made up of a set of terms along with the definitions for each of those terms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2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LISTS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10" name="Picture 9">
            <a:extLst>
              <a:ext uri="{FF2B5EF4-FFF2-40B4-BE49-F238E27FC236}">
                <a16:creationId xmlns:a16="http://schemas.microsoft.com/office/drawing/2014/main" id="{BEC81F64-3CF5-48F5-8213-4E22DADCB971}"/>
              </a:ext>
            </a:extLst>
          </p:cNvPr>
          <p:cNvPicPr>
            <a:picLocks noChangeAspect="1"/>
          </p:cNvPicPr>
          <p:nvPr/>
        </p:nvPicPr>
        <p:blipFill rotWithShape="1">
          <a:blip r:embed="rId5"/>
          <a:srcRect l="624" r="962"/>
          <a:stretch/>
        </p:blipFill>
        <p:spPr>
          <a:xfrm>
            <a:off x="1818862" y="2312576"/>
            <a:ext cx="9322904" cy="4972807"/>
          </a:xfrm>
          <a:prstGeom prst="rect">
            <a:avLst/>
          </a:prstGeom>
        </p:spPr>
      </p:pic>
    </p:spTree>
    <p:extLst>
      <p:ext uri="{BB962C8B-B14F-4D97-AF65-F5344CB8AC3E}">
        <p14:creationId xmlns:p14="http://schemas.microsoft.com/office/powerpoint/2010/main" val="3535188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ORDERED LISTS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63512" y="2492334"/>
            <a:ext cx="3343784" cy="4365666"/>
          </a:xfrm>
        </p:spPr>
        <p:txBody>
          <a:bodyPr>
            <a:noAutofit/>
          </a:bodyPr>
          <a:lstStyle/>
          <a:p>
            <a:pPr marL="0" indent="0">
              <a:lnSpc>
                <a:spcPct val="100000"/>
              </a:lnSpc>
              <a:buNone/>
            </a:pPr>
            <a:r>
              <a:rPr lang="en-US" sz="1600" b="1" dirty="0">
                <a:latin typeface="Arial" panose="020B0604020202020204" pitchFamily="34" charset="0"/>
                <a:cs typeface="Arial" panose="020B0604020202020204" pitchFamily="34" charset="0"/>
              </a:rPr>
              <a:t>&lt;</a:t>
            </a:r>
            <a:r>
              <a:rPr lang="en-US" sz="1600" b="1" dirty="0" err="1">
                <a:latin typeface="Arial" panose="020B0604020202020204" pitchFamily="34" charset="0"/>
                <a:cs typeface="Arial" panose="020B0604020202020204" pitchFamily="34" charset="0"/>
              </a:rPr>
              <a:t>ol</a:t>
            </a:r>
            <a:r>
              <a:rPr lang="en-US" sz="1600" b="1" dirty="0">
                <a:latin typeface="Arial" panose="020B0604020202020204" pitchFamily="34" charset="0"/>
                <a:cs typeface="Arial" panose="020B0604020202020204" pitchFamily="34" charset="0"/>
              </a:rPr>
              <a:t>&gt;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The ordered list is created with the </a:t>
            </a:r>
            <a:r>
              <a:rPr lang="en-US" sz="1600" b="1" dirty="0">
                <a:latin typeface="Arial" panose="020B0604020202020204" pitchFamily="34" charset="0"/>
                <a:cs typeface="Arial" panose="020B0604020202020204" pitchFamily="34" charset="0"/>
              </a:rPr>
              <a:t>&lt;</a:t>
            </a:r>
            <a:r>
              <a:rPr lang="en-US" sz="1600" b="1" dirty="0" err="1">
                <a:latin typeface="Arial" panose="020B0604020202020204" pitchFamily="34" charset="0"/>
                <a:cs typeface="Arial" panose="020B0604020202020204" pitchFamily="34" charset="0"/>
              </a:rPr>
              <a:t>ol</a:t>
            </a:r>
            <a:r>
              <a:rPr lang="en-US" sz="1600" b="1" dirty="0">
                <a:latin typeface="Arial" panose="020B0604020202020204" pitchFamily="34" charset="0"/>
                <a:cs typeface="Arial" panose="020B0604020202020204" pitchFamily="34" charset="0"/>
              </a:rPr>
              <a:t>&gt; </a:t>
            </a:r>
            <a:r>
              <a:rPr lang="en-US" sz="1600" dirty="0">
                <a:latin typeface="Arial" panose="020B0604020202020204" pitchFamily="34" charset="0"/>
                <a:cs typeface="Arial" panose="020B0604020202020204" pitchFamily="34" charset="0"/>
              </a:rPr>
              <a:t>element.</a:t>
            </a:r>
          </a:p>
          <a:p>
            <a:pPr marL="0" indent="0">
              <a:lnSpc>
                <a:spcPct val="100000"/>
              </a:lnSpc>
              <a:buNone/>
            </a:pPr>
            <a:r>
              <a:rPr lang="en-US" sz="1600" b="1" dirty="0">
                <a:latin typeface="Arial" panose="020B0604020202020204" pitchFamily="34" charset="0"/>
                <a:cs typeface="Arial" panose="020B0604020202020204" pitchFamily="34" charset="0"/>
              </a:rPr>
              <a:t>&lt;li&gt;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Each item in the list is placed between an opening </a:t>
            </a:r>
            <a:r>
              <a:rPr lang="en-US" sz="1600" b="1" dirty="0">
                <a:latin typeface="Arial" panose="020B0604020202020204" pitchFamily="34" charset="0"/>
                <a:cs typeface="Arial" panose="020B0604020202020204" pitchFamily="34" charset="0"/>
              </a:rPr>
              <a:t>&lt;li&gt; </a:t>
            </a:r>
            <a:r>
              <a:rPr lang="en-US" sz="1600" dirty="0">
                <a:latin typeface="Arial" panose="020B0604020202020204" pitchFamily="34" charset="0"/>
                <a:cs typeface="Arial" panose="020B0604020202020204" pitchFamily="34" charset="0"/>
              </a:rPr>
              <a:t>tag and a closing </a:t>
            </a:r>
            <a:r>
              <a:rPr lang="en-US" sz="1600" b="1" dirty="0">
                <a:latin typeface="Arial" panose="020B0604020202020204" pitchFamily="34" charset="0"/>
                <a:cs typeface="Arial" panose="020B0604020202020204" pitchFamily="34" charset="0"/>
              </a:rPr>
              <a:t>&lt;/li&gt; </a:t>
            </a:r>
            <a:r>
              <a:rPr lang="en-US" sz="1600" dirty="0">
                <a:latin typeface="Arial" panose="020B0604020202020204" pitchFamily="34" charset="0"/>
                <a:cs typeface="Arial" panose="020B0604020202020204" pitchFamily="34" charset="0"/>
              </a:rPr>
              <a:t>tag. (The </a:t>
            </a:r>
            <a:r>
              <a:rPr lang="en-US" sz="1600" dirty="0" err="1">
                <a:latin typeface="Arial" panose="020B0604020202020204" pitchFamily="34" charset="0"/>
                <a:cs typeface="Arial" panose="020B0604020202020204" pitchFamily="34" charset="0"/>
              </a:rPr>
              <a:t>listands</a:t>
            </a:r>
            <a:r>
              <a:rPr lang="en-US" sz="1600" dirty="0">
                <a:latin typeface="Arial" panose="020B0604020202020204" pitchFamily="34" charset="0"/>
                <a:cs typeface="Arial" panose="020B0604020202020204" pitchFamily="34" charset="0"/>
              </a:rPr>
              <a:t> for list item.)</a:t>
            </a:r>
          </a:p>
          <a:p>
            <a:pPr marL="0" indent="0">
              <a:lnSpc>
                <a:spcPct val="100000"/>
              </a:lnSpc>
              <a:buNone/>
            </a:pPr>
            <a:r>
              <a:rPr lang="en-US" sz="1600" dirty="0">
                <a:latin typeface="Arial" panose="020B0604020202020204" pitchFamily="34" charset="0"/>
                <a:cs typeface="Arial" panose="020B0604020202020204" pitchFamily="34" charset="0"/>
              </a:rPr>
              <a:t>Browsers indent lists by default.</a:t>
            </a:r>
          </a:p>
          <a:p>
            <a:pPr marL="0" indent="0">
              <a:lnSpc>
                <a:spcPct val="100000"/>
              </a:lnSpc>
              <a:buNone/>
            </a:pPr>
            <a:r>
              <a:rPr lang="en-US" sz="1600" dirty="0">
                <a:latin typeface="Arial" panose="020B0604020202020204" pitchFamily="34" charset="0"/>
                <a:cs typeface="Arial" panose="020B0604020202020204" pitchFamily="34" charset="0"/>
              </a:rPr>
              <a:t>Sometimes you may see a type attribute used with the </a:t>
            </a:r>
            <a:r>
              <a:rPr lang="en-US" sz="1600" b="1" dirty="0">
                <a:latin typeface="Arial" panose="020B0604020202020204" pitchFamily="34" charset="0"/>
                <a:cs typeface="Arial" panose="020B0604020202020204" pitchFamily="34" charset="0"/>
              </a:rPr>
              <a:t>&lt;</a:t>
            </a:r>
            <a:r>
              <a:rPr lang="en-US" sz="1600" b="1" dirty="0" err="1">
                <a:latin typeface="Arial" panose="020B0604020202020204" pitchFamily="34" charset="0"/>
                <a:cs typeface="Arial" panose="020B0604020202020204" pitchFamily="34" charset="0"/>
              </a:rPr>
              <a:t>ol</a:t>
            </a:r>
            <a:r>
              <a:rPr lang="en-US" sz="1600" b="1" dirty="0">
                <a:latin typeface="Arial" panose="020B0604020202020204" pitchFamily="34" charset="0"/>
                <a:cs typeface="Arial" panose="020B0604020202020204" pitchFamily="34" charset="0"/>
              </a:rPr>
              <a:t>&gt; </a:t>
            </a:r>
            <a:r>
              <a:rPr lang="en-US" sz="1600" dirty="0">
                <a:latin typeface="Arial" panose="020B0604020202020204" pitchFamily="34" charset="0"/>
                <a:cs typeface="Arial" panose="020B0604020202020204" pitchFamily="34" charset="0"/>
              </a:rPr>
              <a:t>element to specify the type of numbering (numbers, letters, roman numerals and so on). </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4EDA479-DFF3-45C1-AB0E-F558314F16CE}"/>
              </a:ext>
            </a:extLst>
          </p:cNvPr>
          <p:cNvPicPr>
            <a:picLocks noChangeAspect="1"/>
          </p:cNvPicPr>
          <p:nvPr/>
        </p:nvPicPr>
        <p:blipFill>
          <a:blip r:embed="rId5"/>
          <a:stretch>
            <a:fillRect/>
          </a:stretch>
        </p:blipFill>
        <p:spPr>
          <a:xfrm>
            <a:off x="4267737" y="2176670"/>
            <a:ext cx="7013175" cy="4848902"/>
          </a:xfrm>
          <a:prstGeom prst="rect">
            <a:avLst/>
          </a:prstGeom>
        </p:spPr>
      </p:pic>
    </p:spTree>
    <p:extLst>
      <p:ext uri="{BB962C8B-B14F-4D97-AF65-F5344CB8AC3E}">
        <p14:creationId xmlns:p14="http://schemas.microsoft.com/office/powerpoint/2010/main" val="3693220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UNORDERED LISTS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63512" y="2176670"/>
            <a:ext cx="3343784" cy="4365666"/>
          </a:xfrm>
        </p:spPr>
        <p:txBody>
          <a:bodyPr>
            <a:noAutofit/>
          </a:bodyPr>
          <a:lstStyle/>
          <a:p>
            <a:pPr marL="0" indent="0">
              <a:lnSpc>
                <a:spcPct val="100000"/>
              </a:lnSpc>
              <a:buNone/>
            </a:pPr>
            <a:r>
              <a:rPr lang="en-US" sz="1600" b="1" dirty="0">
                <a:latin typeface="Arial" panose="020B0604020202020204" pitchFamily="34" charset="0"/>
                <a:cs typeface="Arial" panose="020B0604020202020204" pitchFamily="34" charset="0"/>
              </a:rPr>
              <a:t>&lt;ul&gt;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The unordered list is created with the </a:t>
            </a:r>
            <a:r>
              <a:rPr lang="en-US" sz="1600" b="1" dirty="0">
                <a:latin typeface="Arial" panose="020B0604020202020204" pitchFamily="34" charset="0"/>
                <a:cs typeface="Arial" panose="020B0604020202020204" pitchFamily="34" charset="0"/>
              </a:rPr>
              <a:t>&lt;ul&gt; </a:t>
            </a:r>
            <a:r>
              <a:rPr lang="en-US" sz="1600" dirty="0">
                <a:latin typeface="Arial" panose="020B0604020202020204" pitchFamily="34" charset="0"/>
                <a:cs typeface="Arial" panose="020B0604020202020204" pitchFamily="34" charset="0"/>
              </a:rPr>
              <a:t>element.</a:t>
            </a:r>
          </a:p>
          <a:p>
            <a:pPr marL="0" indent="0">
              <a:lnSpc>
                <a:spcPct val="100000"/>
              </a:lnSpc>
              <a:buNone/>
            </a:pPr>
            <a:r>
              <a:rPr lang="en-US" sz="1600" b="1" dirty="0">
                <a:latin typeface="Arial" panose="020B0604020202020204" pitchFamily="34" charset="0"/>
                <a:cs typeface="Arial" panose="020B0604020202020204" pitchFamily="34" charset="0"/>
              </a:rPr>
              <a:t>&lt;li&gt;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Each item in the list is placed between an opening </a:t>
            </a:r>
            <a:r>
              <a:rPr lang="en-US" sz="1600" b="1" dirty="0">
                <a:latin typeface="Arial" panose="020B0604020202020204" pitchFamily="34" charset="0"/>
                <a:cs typeface="Arial" panose="020B0604020202020204" pitchFamily="34" charset="0"/>
              </a:rPr>
              <a:t>&lt;li&gt; </a:t>
            </a:r>
            <a:r>
              <a:rPr lang="en-US" sz="1600" dirty="0">
                <a:latin typeface="Arial" panose="020B0604020202020204" pitchFamily="34" charset="0"/>
                <a:cs typeface="Arial" panose="020B0604020202020204" pitchFamily="34" charset="0"/>
              </a:rPr>
              <a:t>tag and a closing </a:t>
            </a:r>
            <a:r>
              <a:rPr lang="en-US" sz="1600" b="1" dirty="0">
                <a:latin typeface="Arial" panose="020B0604020202020204" pitchFamily="34" charset="0"/>
                <a:cs typeface="Arial" panose="020B0604020202020204" pitchFamily="34" charset="0"/>
              </a:rPr>
              <a:t>&lt;/li&gt; </a:t>
            </a:r>
            <a:r>
              <a:rPr lang="en-US" sz="1600" dirty="0">
                <a:latin typeface="Arial" panose="020B0604020202020204" pitchFamily="34" charset="0"/>
                <a:cs typeface="Arial" panose="020B0604020202020204" pitchFamily="34" charset="0"/>
              </a:rPr>
              <a:t>tag. (The </a:t>
            </a:r>
            <a:r>
              <a:rPr lang="en-US" sz="1600" dirty="0" err="1">
                <a:latin typeface="Arial" panose="020B0604020202020204" pitchFamily="34" charset="0"/>
                <a:cs typeface="Arial" panose="020B0604020202020204" pitchFamily="34" charset="0"/>
              </a:rPr>
              <a:t>listands</a:t>
            </a:r>
            <a:r>
              <a:rPr lang="en-US" sz="1600" dirty="0">
                <a:latin typeface="Arial" panose="020B0604020202020204" pitchFamily="34" charset="0"/>
                <a:cs typeface="Arial" panose="020B0604020202020204" pitchFamily="34" charset="0"/>
              </a:rPr>
              <a:t> for list item.)</a:t>
            </a:r>
          </a:p>
          <a:p>
            <a:pPr marL="0" indent="0">
              <a:lnSpc>
                <a:spcPct val="100000"/>
              </a:lnSpc>
              <a:buNone/>
            </a:pPr>
            <a:r>
              <a:rPr lang="en-US" sz="1600" dirty="0">
                <a:latin typeface="Arial" panose="020B0604020202020204" pitchFamily="34" charset="0"/>
                <a:cs typeface="Arial" panose="020B0604020202020204" pitchFamily="34" charset="0"/>
              </a:rPr>
              <a:t>Browsers indent lists by default.</a:t>
            </a:r>
          </a:p>
          <a:p>
            <a:pPr marL="0" indent="0">
              <a:lnSpc>
                <a:spcPct val="100000"/>
              </a:lnSpc>
              <a:buNone/>
            </a:pPr>
            <a:r>
              <a:rPr lang="en-US" sz="1600" dirty="0">
                <a:latin typeface="Arial" panose="020B0604020202020204" pitchFamily="34" charset="0"/>
                <a:cs typeface="Arial" panose="020B0604020202020204" pitchFamily="34" charset="0"/>
              </a:rPr>
              <a:t>Sometimes you may see a type attribute used with the </a:t>
            </a:r>
            <a:r>
              <a:rPr lang="en-US" sz="1600" b="1" dirty="0">
                <a:latin typeface="Arial" panose="020B0604020202020204" pitchFamily="34" charset="0"/>
                <a:cs typeface="Arial" panose="020B0604020202020204" pitchFamily="34" charset="0"/>
              </a:rPr>
              <a:t>&lt;ul&gt;</a:t>
            </a:r>
            <a:r>
              <a:rPr lang="en-US" sz="1600" dirty="0">
                <a:latin typeface="Arial" panose="020B0604020202020204" pitchFamily="34" charset="0"/>
                <a:cs typeface="Arial" panose="020B0604020202020204" pitchFamily="34" charset="0"/>
              </a:rPr>
              <a:t> element to specify the type of bullet point (circles, squares, diamonds and so on). It is better to use the CSS </a:t>
            </a:r>
            <a:r>
              <a:rPr lang="en-US" sz="1600" dirty="0" err="1">
                <a:latin typeface="Arial" panose="020B0604020202020204" pitchFamily="34" charset="0"/>
                <a:cs typeface="Arial" panose="020B0604020202020204" pitchFamily="34" charset="0"/>
              </a:rPr>
              <a:t>list-styletype</a:t>
            </a:r>
            <a:r>
              <a:rPr lang="en-US" sz="1600" dirty="0">
                <a:latin typeface="Arial" panose="020B0604020202020204" pitchFamily="34" charset="0"/>
                <a:cs typeface="Arial" panose="020B0604020202020204" pitchFamily="34" charset="0"/>
              </a:rPr>
              <a:t> property covered on pages 333-335.</a:t>
            </a:r>
            <a:endParaRPr lang="en-US" sz="1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278F5E0-924B-439B-97EE-EB950500ED63}"/>
              </a:ext>
            </a:extLst>
          </p:cNvPr>
          <p:cNvPicPr>
            <a:picLocks noChangeAspect="1"/>
          </p:cNvPicPr>
          <p:nvPr/>
        </p:nvPicPr>
        <p:blipFill>
          <a:blip r:embed="rId5"/>
          <a:stretch>
            <a:fillRect/>
          </a:stretch>
        </p:blipFill>
        <p:spPr>
          <a:xfrm>
            <a:off x="4317432" y="2176670"/>
            <a:ext cx="6985303" cy="4810796"/>
          </a:xfrm>
          <a:prstGeom prst="rect">
            <a:avLst/>
          </a:prstGeom>
        </p:spPr>
      </p:pic>
    </p:spTree>
    <p:extLst>
      <p:ext uri="{BB962C8B-B14F-4D97-AF65-F5344CB8AC3E}">
        <p14:creationId xmlns:p14="http://schemas.microsoft.com/office/powerpoint/2010/main" val="685230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DEFINITION LISTS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63512" y="2176670"/>
            <a:ext cx="3661836" cy="4365666"/>
          </a:xfrm>
        </p:spPr>
        <p:txBody>
          <a:bodyPr>
            <a:noAutofit/>
          </a:bodyPr>
          <a:lstStyle/>
          <a:p>
            <a:pPr marL="0" indent="0">
              <a:lnSpc>
                <a:spcPct val="100000"/>
              </a:lnSpc>
              <a:buNone/>
            </a:pPr>
            <a:r>
              <a:rPr lang="en-US" sz="1600" dirty="0">
                <a:latin typeface="Arial" panose="020B0604020202020204" pitchFamily="34" charset="0"/>
                <a:cs typeface="Arial" panose="020B0604020202020204" pitchFamily="34" charset="0"/>
              </a:rPr>
              <a:t>&lt;dl&gt;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The definition list is created with the &lt;dl&gt; element and usually consists of a series of terms and their definitions.</a:t>
            </a:r>
          </a:p>
          <a:p>
            <a:pPr marL="0" indent="0">
              <a:lnSpc>
                <a:spcPct val="100000"/>
              </a:lnSpc>
              <a:buNone/>
            </a:pPr>
            <a:r>
              <a:rPr lang="en-US" sz="1600" dirty="0">
                <a:latin typeface="Arial" panose="020B0604020202020204" pitchFamily="34" charset="0"/>
                <a:cs typeface="Arial" panose="020B0604020202020204" pitchFamily="34" charset="0"/>
              </a:rPr>
              <a:t>Inside the &lt;dl&gt; element you will usually see pairs of &lt;dt&gt; and &lt;dd&gt; elements.</a:t>
            </a:r>
          </a:p>
          <a:p>
            <a:pPr marL="0" indent="0">
              <a:lnSpc>
                <a:spcPct val="100000"/>
              </a:lnSpc>
              <a:buNone/>
            </a:pPr>
            <a:r>
              <a:rPr lang="en-US" sz="1600" dirty="0">
                <a:latin typeface="Arial" panose="020B0604020202020204" pitchFamily="34" charset="0"/>
                <a:cs typeface="Arial" panose="020B0604020202020204" pitchFamily="34" charset="0"/>
              </a:rPr>
              <a:t>&lt;dt&gt;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This is used to contain the term being defined (the definition term).</a:t>
            </a:r>
          </a:p>
          <a:p>
            <a:pPr marL="0" indent="0">
              <a:lnSpc>
                <a:spcPct val="100000"/>
              </a:lnSpc>
              <a:buNone/>
            </a:pPr>
            <a:r>
              <a:rPr lang="en-US" sz="1600" dirty="0">
                <a:latin typeface="Arial" panose="020B0604020202020204" pitchFamily="34" charset="0"/>
                <a:cs typeface="Arial" panose="020B0604020202020204" pitchFamily="34" charset="0"/>
              </a:rPr>
              <a:t>&lt;dd&gt;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This is used to contain the definition.</a:t>
            </a:r>
          </a:p>
          <a:p>
            <a:pPr marL="0" indent="0">
              <a:lnSpc>
                <a:spcPct val="100000"/>
              </a:lnSpc>
              <a:buNone/>
            </a:pPr>
            <a:r>
              <a:rPr lang="en-US" sz="1600" dirty="0">
                <a:latin typeface="Arial" panose="020B0604020202020204" pitchFamily="34" charset="0"/>
                <a:cs typeface="Arial" panose="020B0604020202020204" pitchFamily="34" charset="0"/>
              </a:rPr>
              <a:t>Sometimes you might see a list where there are two terms used for the same definition or two different definitions for the same term</a:t>
            </a:r>
          </a:p>
        </p:txBody>
      </p:sp>
      <p:pic>
        <p:nvPicPr>
          <p:cNvPr id="5" name="Picture 4">
            <a:extLst>
              <a:ext uri="{FF2B5EF4-FFF2-40B4-BE49-F238E27FC236}">
                <a16:creationId xmlns:a16="http://schemas.microsoft.com/office/drawing/2014/main" id="{3AC476B0-C448-4693-A573-7C7DB7086CB7}"/>
              </a:ext>
            </a:extLst>
          </p:cNvPr>
          <p:cNvPicPr>
            <a:picLocks noChangeAspect="1"/>
          </p:cNvPicPr>
          <p:nvPr/>
        </p:nvPicPr>
        <p:blipFill>
          <a:blip r:embed="rId5"/>
          <a:stretch>
            <a:fillRect/>
          </a:stretch>
        </p:blipFill>
        <p:spPr>
          <a:xfrm>
            <a:off x="4317431" y="2176670"/>
            <a:ext cx="7102629" cy="4681330"/>
          </a:xfrm>
          <a:prstGeom prst="rect">
            <a:avLst/>
          </a:prstGeom>
        </p:spPr>
      </p:pic>
    </p:spTree>
    <p:extLst>
      <p:ext uri="{BB962C8B-B14F-4D97-AF65-F5344CB8AC3E}">
        <p14:creationId xmlns:p14="http://schemas.microsoft.com/office/powerpoint/2010/main" val="4030031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NESTED LISTS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63511" y="2643808"/>
            <a:ext cx="2876645" cy="3898527"/>
          </a:xfrm>
        </p:spPr>
        <p:txBody>
          <a:bodyPr>
            <a:noAutofit/>
          </a:bodyPr>
          <a:lstStyle/>
          <a:p>
            <a:pPr marL="0" indent="0">
              <a:lnSpc>
                <a:spcPct val="100000"/>
              </a:lnSpc>
              <a:buNone/>
            </a:pPr>
            <a:r>
              <a:rPr lang="en-US" sz="1600" dirty="0">
                <a:latin typeface="Arial" panose="020B0604020202020204" pitchFamily="34" charset="0"/>
                <a:cs typeface="Arial" panose="020B0604020202020204" pitchFamily="34" charset="0"/>
              </a:rPr>
              <a:t>You can put a second list inside an &lt;li&gt; element to create a </a:t>
            </a:r>
            <a:r>
              <a:rPr lang="en-US" sz="1600" dirty="0" err="1">
                <a:latin typeface="Arial" panose="020B0604020202020204" pitchFamily="34" charset="0"/>
                <a:cs typeface="Arial" panose="020B0604020202020204" pitchFamily="34" charset="0"/>
              </a:rPr>
              <a:t>sublist</a:t>
            </a:r>
            <a:r>
              <a:rPr lang="en-US" sz="1600" dirty="0">
                <a:latin typeface="Arial" panose="020B0604020202020204" pitchFamily="34" charset="0"/>
                <a:cs typeface="Arial" panose="020B0604020202020204" pitchFamily="34" charset="0"/>
              </a:rPr>
              <a:t> or nested list.</a:t>
            </a:r>
          </a:p>
          <a:p>
            <a:pPr marL="0" indent="0">
              <a:lnSpc>
                <a:spcPct val="100000"/>
              </a:lnSpc>
              <a:buNone/>
            </a:pPr>
            <a:endParaRPr lang="en-US" sz="1600" dirty="0">
              <a:latin typeface="Arial" panose="020B0604020202020204" pitchFamily="34" charset="0"/>
              <a:cs typeface="Arial" panose="020B0604020202020204" pitchFamily="34" charset="0"/>
            </a:endParaRPr>
          </a:p>
          <a:p>
            <a:pPr marL="0" indent="0">
              <a:lnSpc>
                <a:spcPct val="100000"/>
              </a:lnSpc>
              <a:buNone/>
            </a:pPr>
            <a:r>
              <a:rPr lang="en-US" sz="1600" dirty="0">
                <a:latin typeface="Arial" panose="020B0604020202020204" pitchFamily="34" charset="0"/>
                <a:cs typeface="Arial" panose="020B0604020202020204" pitchFamily="34" charset="0"/>
              </a:rPr>
              <a:t>Browsers display nested lists indented further than the parent list. In nested unordered lists, the browser will usually change the style of the bullet point too.</a:t>
            </a:r>
          </a:p>
        </p:txBody>
      </p:sp>
      <p:pic>
        <p:nvPicPr>
          <p:cNvPr id="7" name="Picture 6">
            <a:extLst>
              <a:ext uri="{FF2B5EF4-FFF2-40B4-BE49-F238E27FC236}">
                <a16:creationId xmlns:a16="http://schemas.microsoft.com/office/drawing/2014/main" id="{5D7B51D6-47FB-4290-967A-88D6ABD99C35}"/>
              </a:ext>
            </a:extLst>
          </p:cNvPr>
          <p:cNvPicPr>
            <a:picLocks noChangeAspect="1"/>
          </p:cNvPicPr>
          <p:nvPr/>
        </p:nvPicPr>
        <p:blipFill>
          <a:blip r:embed="rId5"/>
          <a:stretch>
            <a:fillRect/>
          </a:stretch>
        </p:blipFill>
        <p:spPr>
          <a:xfrm>
            <a:off x="3776871" y="2216426"/>
            <a:ext cx="7225746" cy="4641574"/>
          </a:xfrm>
          <a:prstGeom prst="rect">
            <a:avLst/>
          </a:prstGeom>
        </p:spPr>
      </p:pic>
    </p:spTree>
    <p:extLst>
      <p:ext uri="{BB962C8B-B14F-4D97-AF65-F5344CB8AC3E}">
        <p14:creationId xmlns:p14="http://schemas.microsoft.com/office/powerpoint/2010/main" val="1110129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SCREEN READERS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05544" y="2207491"/>
            <a:ext cx="9845963" cy="4368800"/>
          </a:xfrm>
        </p:spPr>
        <p:txBody>
          <a:bodyPr>
            <a:normAutofit lnSpcReduction="10000"/>
          </a:bodyPr>
          <a:lstStyle/>
          <a:p>
            <a:pPr marL="0" indent="0">
              <a:buNone/>
            </a:pPr>
            <a:r>
              <a:rPr lang="en-US" dirty="0"/>
              <a:t>Screen readers are programs that read out the contents of a computer screen to a user. They are commonly used by people with visual impairments. </a:t>
            </a:r>
          </a:p>
          <a:p>
            <a:pPr marL="0" indent="0">
              <a:buNone/>
            </a:pPr>
            <a:r>
              <a:rPr lang="en-US" dirty="0"/>
              <a:t>In the same way that many countries have legislations that require public buildings to be accessible to those with disabilities, many laws have also been passed that require websites be accessible to those with disabilities. </a:t>
            </a:r>
          </a:p>
          <a:p>
            <a:pPr marL="0" indent="0">
              <a:buNone/>
            </a:pPr>
            <a:r>
              <a:rPr lang="en-US" dirty="0"/>
              <a:t>Throughout this book you will see several references to screen readers. These notes will help ensure that the sites you create are accessible to people who use such software. </a:t>
            </a:r>
          </a:p>
          <a:p>
            <a:pPr marL="0" indent="0">
              <a:buNone/>
            </a:pPr>
            <a:r>
              <a:rPr lang="en-US" dirty="0"/>
              <a:t>It is interesting to note that technologies similar to those employed by screen readers are also being used in other areas where people are unable read a screen, such as when they are driving or jogging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374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EXAMPLE LISTS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363512" y="2643808"/>
            <a:ext cx="2131210" cy="3898527"/>
          </a:xfrm>
        </p:spPr>
        <p:txBody>
          <a:bodyPr>
            <a:noAutofit/>
          </a:bodyPr>
          <a:lstStyle/>
          <a:p>
            <a:pPr marL="0" indent="0">
              <a:lnSpc>
                <a:spcPct val="100000"/>
              </a:lnSpc>
              <a:buNone/>
            </a:pPr>
            <a:r>
              <a:rPr lang="en-US" sz="1800" dirty="0">
                <a:latin typeface="Arial" panose="020B0604020202020204" pitchFamily="34" charset="0"/>
                <a:cs typeface="Arial" panose="020B0604020202020204" pitchFamily="34" charset="0"/>
              </a:rPr>
              <a:t>Here you can see a main heading followed by an introductory paragraph. An unordered list is used to outline the ingredients and an ordered list is used to describe the steps</a:t>
            </a:r>
          </a:p>
        </p:txBody>
      </p:sp>
      <p:pic>
        <p:nvPicPr>
          <p:cNvPr id="5" name="Picture 4">
            <a:extLst>
              <a:ext uri="{FF2B5EF4-FFF2-40B4-BE49-F238E27FC236}">
                <a16:creationId xmlns:a16="http://schemas.microsoft.com/office/drawing/2014/main" id="{19161782-9A69-447E-98DA-D26AB213341C}"/>
              </a:ext>
            </a:extLst>
          </p:cNvPr>
          <p:cNvPicPr>
            <a:picLocks noChangeAspect="1"/>
          </p:cNvPicPr>
          <p:nvPr/>
        </p:nvPicPr>
        <p:blipFill>
          <a:blip r:embed="rId5"/>
          <a:stretch>
            <a:fillRect/>
          </a:stretch>
        </p:blipFill>
        <p:spPr>
          <a:xfrm>
            <a:off x="2822404" y="2355574"/>
            <a:ext cx="8369057" cy="4502426"/>
          </a:xfrm>
          <a:prstGeom prst="rect">
            <a:avLst/>
          </a:prstGeom>
        </p:spPr>
      </p:pic>
    </p:spTree>
    <p:extLst>
      <p:ext uri="{BB962C8B-B14F-4D97-AF65-F5344CB8AC3E}">
        <p14:creationId xmlns:p14="http://schemas.microsoft.com/office/powerpoint/2010/main" val="398214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E30B-392D-4691-8125-129E25AAA524}"/>
              </a:ext>
            </a:extLst>
          </p:cNvPr>
          <p:cNvSpPr>
            <a:spLocks noGrp="1"/>
          </p:cNvSpPr>
          <p:nvPr>
            <p:ph type="title"/>
          </p:nvPr>
        </p:nvSpPr>
        <p:spPr/>
        <p:txBody>
          <a:bodyPr/>
          <a:lstStyle/>
          <a:p>
            <a:r>
              <a:rPr lang="en-US" dirty="0"/>
              <a:t>LINKS</a:t>
            </a:r>
          </a:p>
        </p:txBody>
      </p:sp>
      <p:pic>
        <p:nvPicPr>
          <p:cNvPr id="5" name="Graphic 4" descr="Purpose icon">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486" y="2947289"/>
            <a:ext cx="936000" cy="936000"/>
          </a:xfrm>
          <a:prstGeom prst="rect">
            <a:avLst/>
          </a:prstGeom>
        </p:spPr>
      </p:pic>
      <p:sp>
        <p:nvSpPr>
          <p:cNvPr id="3" name="Text Placeholder 2">
            <a:extLst>
              <a:ext uri="{FF2B5EF4-FFF2-40B4-BE49-F238E27FC236}">
                <a16:creationId xmlns:a16="http://schemas.microsoft.com/office/drawing/2014/main" id="{E7C2A41D-6B6E-4DD0-A7BD-E8CA001266EE}"/>
              </a:ext>
            </a:extLst>
          </p:cNvPr>
          <p:cNvSpPr>
            <a:spLocks noGrp="1"/>
          </p:cNvSpPr>
          <p:nvPr>
            <p:ph type="body" idx="1"/>
          </p:nvPr>
        </p:nvSpPr>
        <p:spPr>
          <a:xfrm>
            <a:off x="5415029" y="4222232"/>
            <a:ext cx="5150265" cy="1704017"/>
          </a:xfrm>
        </p:spPr>
        <p:txBody>
          <a:bodyPr>
            <a:normAutofit/>
          </a:bodyPr>
          <a:lstStyle/>
          <a:p>
            <a:pPr marL="342900" indent="-342900" algn="l">
              <a:buFont typeface="Arial" panose="020B0604020202020204" pitchFamily="34" charset="0"/>
              <a:buChar char="•"/>
            </a:pPr>
            <a:r>
              <a:rPr lang="en-US" sz="2400" dirty="0"/>
              <a:t>Creating links between pages</a:t>
            </a:r>
          </a:p>
          <a:p>
            <a:pPr marL="342900" indent="-342900" algn="l">
              <a:buFont typeface="Arial" panose="020B0604020202020204" pitchFamily="34" charset="0"/>
              <a:buChar char="•"/>
            </a:pPr>
            <a:r>
              <a:rPr lang="en-US" sz="2400" dirty="0"/>
              <a:t>Linking to other sites</a:t>
            </a:r>
          </a:p>
          <a:p>
            <a:pPr marL="342900" indent="-342900" algn="l">
              <a:buFont typeface="Arial" panose="020B0604020202020204" pitchFamily="34" charset="0"/>
              <a:buChar char="•"/>
            </a:pPr>
            <a:r>
              <a:rPr lang="en-US" sz="2400" dirty="0"/>
              <a:t>Email links</a:t>
            </a:r>
          </a:p>
        </p:txBody>
      </p:sp>
    </p:spTree>
    <p:extLst>
      <p:ext uri="{BB962C8B-B14F-4D97-AF65-F5344CB8AC3E}">
        <p14:creationId xmlns:p14="http://schemas.microsoft.com/office/powerpoint/2010/main" val="1671649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LINKS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683898" y="2053888"/>
            <a:ext cx="10038521" cy="4683795"/>
          </a:xfrm>
        </p:spPr>
        <p:txBody>
          <a:bodyPr>
            <a:noAutofit/>
          </a:bodyPr>
          <a:lstStyle/>
          <a:p>
            <a:pPr marL="0" indent="0">
              <a:lnSpc>
                <a:spcPct val="100000"/>
              </a:lnSpc>
              <a:buNone/>
            </a:pPr>
            <a:r>
              <a:rPr lang="en-US" dirty="0"/>
              <a:t>Links are the defining feature of the web because they allow you to move from one web page to another — enabling the very idea of browsing or surfing.</a:t>
            </a:r>
            <a:br>
              <a:rPr lang="en-US" sz="20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dirty="0"/>
              <a:t>You will commonly come across the following types of links:</a:t>
            </a:r>
            <a:endParaRPr lang="en-US" sz="3200" dirty="0">
              <a:latin typeface="Arial" panose="020B0604020202020204" pitchFamily="34" charset="0"/>
              <a:cs typeface="Arial" panose="020B0604020202020204" pitchFamily="34" charset="0"/>
            </a:endParaRPr>
          </a:p>
          <a:p>
            <a:pPr marL="0" indent="0">
              <a:lnSpc>
                <a:spcPct val="100000"/>
              </a:lnSpc>
              <a:buNone/>
            </a:pPr>
            <a:r>
              <a:rPr lang="en-US" dirty="0">
                <a:latin typeface="Arial" panose="020B0604020202020204" pitchFamily="34" charset="0"/>
                <a:cs typeface="Arial" panose="020B0604020202020204" pitchFamily="34" charset="0"/>
              </a:rPr>
              <a:t>● </a:t>
            </a:r>
            <a:r>
              <a:rPr lang="en-US" dirty="0"/>
              <a:t>Links from one website to another </a:t>
            </a:r>
            <a:br>
              <a:rPr lang="en-US" dirty="0"/>
            </a:br>
            <a:r>
              <a:rPr lang="en-US" dirty="0"/>
              <a:t>● Links from one page to another on the same website </a:t>
            </a:r>
            <a:br>
              <a:rPr lang="en-US" dirty="0"/>
            </a:br>
            <a:r>
              <a:rPr lang="en-US" dirty="0"/>
              <a:t>● Links from one part of a web page to another part of the same page </a:t>
            </a:r>
            <a:br>
              <a:rPr lang="en-US" dirty="0"/>
            </a:br>
            <a:r>
              <a:rPr lang="en-US" dirty="0"/>
              <a:t>● Links that open in a new browser window </a:t>
            </a:r>
            <a:br>
              <a:rPr lang="en-US" dirty="0"/>
            </a:br>
            <a:r>
              <a:rPr lang="en-US" dirty="0"/>
              <a:t>● Links that start up your email program and address a new email to someone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2756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WRITING LINKS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683898" y="2053889"/>
            <a:ext cx="10038521" cy="1375112"/>
          </a:xfrm>
        </p:spPr>
        <p:txBody>
          <a:bodyPr>
            <a:noAutofit/>
          </a:bodyPr>
          <a:lstStyle/>
          <a:p>
            <a:pPr marL="0" indent="0">
              <a:lnSpc>
                <a:spcPct val="100000"/>
              </a:lnSpc>
              <a:buNone/>
            </a:pPr>
            <a:r>
              <a:rPr lang="en-US" dirty="0"/>
              <a:t>Links are created using the element. Users can click on anything between the opening tag and the closing tag. You specify which page you want to link to using the </a:t>
            </a:r>
            <a:r>
              <a:rPr lang="en-US" dirty="0" err="1"/>
              <a:t>href</a:t>
            </a:r>
            <a:r>
              <a:rPr lang="en-US" dirty="0"/>
              <a:t> attribute.</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5FDBECF-87BF-4257-84F7-E82B91C2DF9B}"/>
              </a:ext>
            </a:extLst>
          </p:cNvPr>
          <p:cNvPicPr>
            <a:picLocks noChangeAspect="1"/>
          </p:cNvPicPr>
          <p:nvPr/>
        </p:nvPicPr>
        <p:blipFill>
          <a:blip r:embed="rId5"/>
          <a:stretch>
            <a:fillRect/>
          </a:stretch>
        </p:blipFill>
        <p:spPr>
          <a:xfrm>
            <a:off x="1895845" y="3608814"/>
            <a:ext cx="9050013" cy="2838846"/>
          </a:xfrm>
          <a:prstGeom prst="rect">
            <a:avLst/>
          </a:prstGeom>
        </p:spPr>
      </p:pic>
    </p:spTree>
    <p:extLst>
      <p:ext uri="{BB962C8B-B14F-4D97-AF65-F5344CB8AC3E}">
        <p14:creationId xmlns:p14="http://schemas.microsoft.com/office/powerpoint/2010/main" val="3778415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WRITING LINKS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534983" y="2282489"/>
            <a:ext cx="3600707" cy="1736058"/>
          </a:xfrm>
        </p:spPr>
        <p:txBody>
          <a:bodyPr>
            <a:noAutofit/>
          </a:bodyPr>
          <a:lstStyle/>
          <a:p>
            <a:pPr marL="0" indent="0">
              <a:lnSpc>
                <a:spcPct val="100000"/>
              </a:lnSpc>
              <a:buNone/>
            </a:pPr>
            <a:r>
              <a:rPr lang="en-US" sz="1400" dirty="0"/>
              <a:t>The text between the opening tag and closing tag is known as link text. Where possible, your link text should explain where visitors will be taken if they click on it (rather than just saying "click here"). Below you can see the link to IMDB that was created on the previous page. </a:t>
            </a:r>
            <a:endParaRPr lang="en-US" sz="18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1043FF69-16D4-422F-9F32-9317EE04022F}"/>
              </a:ext>
            </a:extLst>
          </p:cNvPr>
          <p:cNvSpPr txBox="1">
            <a:spLocks/>
          </p:cNvSpPr>
          <p:nvPr/>
        </p:nvSpPr>
        <p:spPr>
          <a:xfrm>
            <a:off x="4295644" y="2282489"/>
            <a:ext cx="3600707" cy="2325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dirty="0"/>
              <a:t>Many people navigate websites by scanning the text for links. Clear link text can help visitors find what they want. This will give them a more positive impression of your site and may encourage them to visit it for longer. (It also helps people using screen reader software.)</a:t>
            </a:r>
            <a:endParaRPr lang="en-US"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2A0187EB-9685-41AD-80A6-97AA14B08B31}"/>
              </a:ext>
            </a:extLst>
          </p:cNvPr>
          <p:cNvSpPr txBox="1">
            <a:spLocks/>
          </p:cNvSpPr>
          <p:nvPr/>
        </p:nvSpPr>
        <p:spPr>
          <a:xfrm>
            <a:off x="8249069" y="2315073"/>
            <a:ext cx="3600707" cy="2325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dirty="0"/>
              <a:t>To write good link text, you can think of words people might use when searching for the page that you are linking to. (For example, rather than write "places to stay" you could use something more specific such as "hotels in New York.") </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C850E6-760A-4148-A621-7A90D9D04F75}"/>
              </a:ext>
            </a:extLst>
          </p:cNvPr>
          <p:cNvPicPr>
            <a:picLocks noChangeAspect="1"/>
          </p:cNvPicPr>
          <p:nvPr/>
        </p:nvPicPr>
        <p:blipFill>
          <a:blip r:embed="rId5"/>
          <a:stretch>
            <a:fillRect/>
          </a:stretch>
        </p:blipFill>
        <p:spPr>
          <a:xfrm>
            <a:off x="2142572" y="4466870"/>
            <a:ext cx="7906853" cy="1771897"/>
          </a:xfrm>
          <a:prstGeom prst="rect">
            <a:avLst/>
          </a:prstGeom>
        </p:spPr>
      </p:pic>
    </p:spTree>
    <p:extLst>
      <p:ext uri="{BB962C8B-B14F-4D97-AF65-F5344CB8AC3E}">
        <p14:creationId xmlns:p14="http://schemas.microsoft.com/office/powerpoint/2010/main" val="2585021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LINKING TO OTHER SITES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375245" y="2051647"/>
            <a:ext cx="9408695" cy="1736058"/>
          </a:xfrm>
        </p:spPr>
        <p:txBody>
          <a:bodyPr>
            <a:noAutofit/>
          </a:bodyPr>
          <a:lstStyle/>
          <a:p>
            <a:pPr marL="0" indent="0">
              <a:lnSpc>
                <a:spcPct val="100000"/>
              </a:lnSpc>
              <a:buNone/>
            </a:pPr>
            <a:r>
              <a:rPr lang="en-US" sz="1400" dirty="0"/>
              <a:t>Links are created using the </a:t>
            </a:r>
            <a:r>
              <a:rPr lang="en-US" sz="1400" b="1" dirty="0"/>
              <a:t>&lt;a&gt;</a:t>
            </a:r>
            <a:r>
              <a:rPr lang="en-US" sz="1400" dirty="0"/>
              <a:t> element which has an attribute called </a:t>
            </a:r>
            <a:r>
              <a:rPr lang="en-US" sz="1400" dirty="0" err="1"/>
              <a:t>href</a:t>
            </a:r>
            <a:r>
              <a:rPr lang="en-US" sz="1400" dirty="0"/>
              <a:t>. The value of the </a:t>
            </a:r>
            <a:r>
              <a:rPr lang="en-US" sz="1400" dirty="0" err="1"/>
              <a:t>href</a:t>
            </a:r>
            <a:r>
              <a:rPr lang="en-US" sz="1400" dirty="0"/>
              <a:t> attribute is the page that you want people to go to when they click on the link.</a:t>
            </a:r>
            <a:br>
              <a:rPr lang="en-US" sz="1400" dirty="0"/>
            </a:br>
            <a:r>
              <a:rPr lang="en-US" sz="1400" dirty="0"/>
              <a:t>Users can click on anything that appears between the opening </a:t>
            </a:r>
            <a:r>
              <a:rPr lang="en-US" sz="1400" b="1" dirty="0"/>
              <a:t>&lt;a&gt;</a:t>
            </a:r>
            <a:r>
              <a:rPr lang="en-US" sz="1400" dirty="0"/>
              <a:t> tag and the closing </a:t>
            </a:r>
            <a:r>
              <a:rPr lang="en-US" sz="1400" b="1" dirty="0"/>
              <a:t>&lt;/a&gt;</a:t>
            </a:r>
            <a:r>
              <a:rPr lang="en-US" sz="1400" dirty="0"/>
              <a:t> tag and will be taken to the page specified in the </a:t>
            </a:r>
            <a:r>
              <a:rPr lang="en-US" sz="1400" dirty="0" err="1"/>
              <a:t>href</a:t>
            </a:r>
            <a:r>
              <a:rPr lang="en-US" sz="1400" dirty="0"/>
              <a:t> attribute. </a:t>
            </a:r>
            <a:br>
              <a:rPr lang="en-US" sz="1400" dirty="0"/>
            </a:br>
            <a:r>
              <a:rPr lang="en-US" sz="1400" dirty="0"/>
              <a:t>When you link to a different website, the value of the </a:t>
            </a:r>
            <a:r>
              <a:rPr lang="en-US" sz="1400" dirty="0" err="1"/>
              <a:t>href</a:t>
            </a:r>
            <a:r>
              <a:rPr lang="en-US" sz="1400" dirty="0"/>
              <a:t> attribute will be the full web address for the site, which is known as an absolute URL. </a:t>
            </a:r>
            <a:br>
              <a:rPr lang="en-US" sz="1400" dirty="0"/>
            </a:br>
            <a:r>
              <a:rPr lang="en-US" sz="1400" dirty="0"/>
              <a:t>Browsers show links in blue with an underline by default.</a:t>
            </a:r>
            <a:endParaRPr lang="en-US"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2A0187EB-9685-41AD-80A6-97AA14B08B31}"/>
              </a:ext>
            </a:extLst>
          </p:cNvPr>
          <p:cNvSpPr txBox="1">
            <a:spLocks/>
          </p:cNvSpPr>
          <p:nvPr/>
        </p:nvSpPr>
        <p:spPr>
          <a:xfrm>
            <a:off x="9611280" y="3291287"/>
            <a:ext cx="2345320" cy="34650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b="1" dirty="0"/>
              <a:t>ABSOLUTE URLS</a:t>
            </a:r>
            <a:br>
              <a:rPr lang="en-US" sz="1400" dirty="0"/>
            </a:br>
            <a:br>
              <a:rPr lang="en-US" sz="1400" dirty="0"/>
            </a:br>
            <a:r>
              <a:rPr lang="en-US" sz="1300" dirty="0"/>
              <a:t>URL stands for Uniform Resource Locator. Every web page has its own URL. This is the web address that you would type into a browser if you wanted to visit that specific page.</a:t>
            </a:r>
            <a:br>
              <a:rPr lang="en-US" sz="1300" dirty="0"/>
            </a:br>
            <a:br>
              <a:rPr lang="en-US" sz="1300" dirty="0"/>
            </a:br>
            <a:r>
              <a:rPr lang="en-US" sz="1300" dirty="0"/>
              <a:t>URL stands for Uniform Resource Locator. Every web page has its own URL. This is the web address that you would type into a browser if you wanted to visit that specific page.</a:t>
            </a:r>
            <a:endParaRPr lang="en-US" sz="13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C39315B-6B82-4B93-9DD8-0E078FFE0F9D}"/>
              </a:ext>
            </a:extLst>
          </p:cNvPr>
          <p:cNvPicPr>
            <a:picLocks noChangeAspect="1"/>
          </p:cNvPicPr>
          <p:nvPr/>
        </p:nvPicPr>
        <p:blipFill>
          <a:blip r:embed="rId5"/>
          <a:stretch>
            <a:fillRect/>
          </a:stretch>
        </p:blipFill>
        <p:spPr>
          <a:xfrm>
            <a:off x="189687" y="3824893"/>
            <a:ext cx="4664357" cy="3033107"/>
          </a:xfrm>
          <a:prstGeom prst="rect">
            <a:avLst/>
          </a:prstGeom>
        </p:spPr>
      </p:pic>
      <p:pic>
        <p:nvPicPr>
          <p:cNvPr id="11" name="Picture 10">
            <a:extLst>
              <a:ext uri="{FF2B5EF4-FFF2-40B4-BE49-F238E27FC236}">
                <a16:creationId xmlns:a16="http://schemas.microsoft.com/office/drawing/2014/main" id="{950EE809-220D-4DE9-B94A-F364C43D0FF4}"/>
              </a:ext>
            </a:extLst>
          </p:cNvPr>
          <p:cNvPicPr>
            <a:picLocks noChangeAspect="1"/>
          </p:cNvPicPr>
          <p:nvPr/>
        </p:nvPicPr>
        <p:blipFill>
          <a:blip r:embed="rId6"/>
          <a:stretch>
            <a:fillRect/>
          </a:stretch>
        </p:blipFill>
        <p:spPr>
          <a:xfrm>
            <a:off x="4975197" y="3820721"/>
            <a:ext cx="4445530" cy="3033107"/>
          </a:xfrm>
          <a:prstGeom prst="rect">
            <a:avLst/>
          </a:prstGeom>
        </p:spPr>
      </p:pic>
    </p:spTree>
    <p:extLst>
      <p:ext uri="{BB962C8B-B14F-4D97-AF65-F5344CB8AC3E}">
        <p14:creationId xmlns:p14="http://schemas.microsoft.com/office/powerpoint/2010/main" val="1549248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LINKING TO OTHER PAGES ON THE SAME SITE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235400" y="2140472"/>
            <a:ext cx="3021296" cy="4451335"/>
          </a:xfrm>
        </p:spPr>
        <p:txBody>
          <a:bodyPr>
            <a:noAutofit/>
          </a:bodyPr>
          <a:lstStyle/>
          <a:p>
            <a:pPr marL="0" indent="0">
              <a:lnSpc>
                <a:spcPct val="100000"/>
              </a:lnSpc>
              <a:buNone/>
            </a:pPr>
            <a:r>
              <a:rPr lang="en-US" sz="1600" b="1" dirty="0"/>
              <a:t>&lt;a&gt;</a:t>
            </a:r>
            <a:br>
              <a:rPr lang="en-US" sz="1400" dirty="0"/>
            </a:br>
            <a:r>
              <a:rPr lang="en-US" sz="1300" dirty="0"/>
              <a:t>When you are linking to other pages within the same site, you do not need to specify the domain name in the URL. You can use a shorthand known as a relative URL. </a:t>
            </a:r>
            <a:br>
              <a:rPr lang="en-US" sz="1300" dirty="0"/>
            </a:br>
            <a:br>
              <a:rPr lang="en-US" sz="1300" dirty="0"/>
            </a:br>
            <a:r>
              <a:rPr lang="en-US" sz="1300" dirty="0"/>
              <a:t>If all the pages of the site are in the same folder, then the value of the </a:t>
            </a:r>
            <a:r>
              <a:rPr lang="en-US" sz="1300" dirty="0" err="1"/>
              <a:t>href</a:t>
            </a:r>
            <a:r>
              <a:rPr lang="en-US" sz="1300" dirty="0"/>
              <a:t> attribute is just the name of the file. </a:t>
            </a:r>
            <a:br>
              <a:rPr lang="en-US" sz="1300" dirty="0"/>
            </a:br>
            <a:br>
              <a:rPr lang="en-US" sz="1300" dirty="0"/>
            </a:br>
            <a:r>
              <a:rPr lang="en-US" sz="1300" dirty="0"/>
              <a:t>If you have different pages of a site in different folders, then you can use a slightly more complex syntax to indicate where the page is in relation to the current page. You will learn more about these on the pages 81-84. </a:t>
            </a:r>
            <a:br>
              <a:rPr lang="en-US" sz="1300" dirty="0"/>
            </a:br>
            <a:br>
              <a:rPr lang="en-US" sz="1300" dirty="0"/>
            </a:br>
            <a:r>
              <a:rPr lang="en-US" sz="1300" dirty="0"/>
              <a:t>If you look at the download code for each chapter, you will see that the index.html file contains links that use relative URLs</a:t>
            </a:r>
            <a:endParaRPr lang="en-US" sz="1300"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2A0187EB-9685-41AD-80A6-97AA14B08B31}"/>
              </a:ext>
            </a:extLst>
          </p:cNvPr>
          <p:cNvSpPr txBox="1">
            <a:spLocks/>
          </p:cNvSpPr>
          <p:nvPr/>
        </p:nvSpPr>
        <p:spPr>
          <a:xfrm>
            <a:off x="9589168" y="2061617"/>
            <a:ext cx="2471705" cy="47175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b="1" dirty="0"/>
              <a:t>RELATIVE URLS</a:t>
            </a:r>
            <a:br>
              <a:rPr lang="en-US" sz="1400" dirty="0"/>
            </a:br>
            <a:r>
              <a:rPr lang="en-US" sz="1300" dirty="0"/>
              <a:t>When linking to other pages within the same site, you can use relative URLs. These are like a shorthand version of absolute URLs because you do not need to specify the domain name.</a:t>
            </a:r>
            <a:br>
              <a:rPr lang="en-US" sz="1300" dirty="0"/>
            </a:br>
            <a:br>
              <a:rPr lang="en-US" sz="1300" dirty="0"/>
            </a:br>
            <a:r>
              <a:rPr lang="en-US" sz="1300" dirty="0"/>
              <a:t>When linking to other pages within the same site, you can use relative URLs. These are like a shorthand version of absolute URLs because you do not need to specify the domain name.</a:t>
            </a:r>
            <a:br>
              <a:rPr lang="en-US" sz="1300" dirty="0"/>
            </a:br>
            <a:br>
              <a:rPr lang="en-US" sz="1300" dirty="0"/>
            </a:br>
            <a:r>
              <a:rPr lang="en-US" sz="1300" dirty="0"/>
              <a:t>Relative URLs help when building a site on your computer because you can create links between pages without having to set up your domain name or hosting.</a:t>
            </a:r>
            <a:endParaRPr lang="en-US" sz="13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4D2B59A-D73C-4647-9241-74F9EF0E0FAC}"/>
              </a:ext>
            </a:extLst>
          </p:cNvPr>
          <p:cNvPicPr>
            <a:picLocks noChangeAspect="1"/>
          </p:cNvPicPr>
          <p:nvPr/>
        </p:nvPicPr>
        <p:blipFill>
          <a:blip r:embed="rId5"/>
          <a:stretch>
            <a:fillRect/>
          </a:stretch>
        </p:blipFill>
        <p:spPr>
          <a:xfrm>
            <a:off x="3554465" y="2140472"/>
            <a:ext cx="5854230" cy="4942836"/>
          </a:xfrm>
          <a:prstGeom prst="rect">
            <a:avLst/>
          </a:prstGeom>
        </p:spPr>
      </p:pic>
    </p:spTree>
    <p:extLst>
      <p:ext uri="{BB962C8B-B14F-4D97-AF65-F5344CB8AC3E}">
        <p14:creationId xmlns:p14="http://schemas.microsoft.com/office/powerpoint/2010/main" val="3236183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DIRECTORY STRUCTURE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9" name="Content Placeholder 2">
            <a:extLst>
              <a:ext uri="{FF2B5EF4-FFF2-40B4-BE49-F238E27FC236}">
                <a16:creationId xmlns:a16="http://schemas.microsoft.com/office/drawing/2014/main" id="{2A0187EB-9685-41AD-80A6-97AA14B08B31}"/>
              </a:ext>
            </a:extLst>
          </p:cNvPr>
          <p:cNvSpPr txBox="1">
            <a:spLocks/>
          </p:cNvSpPr>
          <p:nvPr/>
        </p:nvSpPr>
        <p:spPr>
          <a:xfrm>
            <a:off x="1703325" y="2728115"/>
            <a:ext cx="3361970" cy="33766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b="1" dirty="0"/>
              <a:t>STRUCTURE</a:t>
            </a:r>
            <a:br>
              <a:rPr lang="en-US" sz="1400" dirty="0"/>
            </a:br>
            <a:r>
              <a:rPr lang="en-US" sz="1300" dirty="0"/>
              <a:t>The diagram on the right shows the directory structure for a fictional entertainment listings website called </a:t>
            </a:r>
            <a:r>
              <a:rPr lang="en-US" sz="1300" dirty="0" err="1"/>
              <a:t>ExampleArts</a:t>
            </a:r>
            <a:r>
              <a:rPr lang="en-US" sz="1300" dirty="0"/>
              <a:t>. </a:t>
            </a:r>
            <a:br>
              <a:rPr lang="en-US" sz="1300" dirty="0"/>
            </a:br>
            <a:br>
              <a:rPr lang="en-US" sz="1300" dirty="0"/>
            </a:br>
            <a:r>
              <a:rPr lang="en-US" sz="1300" dirty="0"/>
              <a:t>The top-level folder is known as the root folder. (In this example, the root folder is called </a:t>
            </a:r>
            <a:r>
              <a:rPr lang="en-US" sz="1300" dirty="0" err="1"/>
              <a:t>examplearts</a:t>
            </a:r>
            <a:r>
              <a:rPr lang="en-US" sz="1300" dirty="0"/>
              <a:t>.) The root folder contains all of the other files and folders for a website. </a:t>
            </a:r>
            <a:br>
              <a:rPr lang="en-US" sz="1300" dirty="0"/>
            </a:br>
            <a:br>
              <a:rPr lang="en-US" sz="1300" dirty="0"/>
            </a:br>
            <a:r>
              <a:rPr lang="en-US" sz="1300" dirty="0"/>
              <a:t>Each section of the site is placed in a separate folder; this helps organize the files.</a:t>
            </a:r>
            <a:br>
              <a:rPr lang="en-US" sz="1300" dirty="0"/>
            </a:br>
            <a:endParaRPr lang="en-US" sz="1300" dirty="0">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806B0837-5913-494E-93AE-A9D0F785027B}"/>
              </a:ext>
            </a:extLst>
          </p:cNvPr>
          <p:cNvSpPr txBox="1">
            <a:spLocks/>
          </p:cNvSpPr>
          <p:nvPr/>
        </p:nvSpPr>
        <p:spPr>
          <a:xfrm>
            <a:off x="5065295" y="2728115"/>
            <a:ext cx="3361970" cy="33766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b="1" dirty="0"/>
              <a:t>RELATIONSHIPS</a:t>
            </a:r>
            <a:br>
              <a:rPr lang="en-US" sz="1400" dirty="0"/>
            </a:br>
            <a:r>
              <a:rPr lang="en-US" sz="1300" dirty="0"/>
              <a:t>The relationship between files and folders on a website is described using the same terminology as a family tree.</a:t>
            </a:r>
            <a:br>
              <a:rPr lang="en-US" sz="1300" dirty="0"/>
            </a:br>
            <a:br>
              <a:rPr lang="en-US" sz="1300" dirty="0"/>
            </a:br>
            <a:r>
              <a:rPr lang="en-US" sz="1300" dirty="0"/>
              <a:t>In the diagram on the right, you can see some relationships have been drawn in. </a:t>
            </a:r>
            <a:br>
              <a:rPr lang="en-US" sz="1300" dirty="0"/>
            </a:br>
            <a:br>
              <a:rPr lang="en-US" sz="1300" dirty="0"/>
            </a:br>
            <a:r>
              <a:rPr lang="en-US" sz="1300" dirty="0"/>
              <a:t>The </a:t>
            </a:r>
            <a:r>
              <a:rPr lang="en-US" sz="1300" dirty="0" err="1"/>
              <a:t>examplearts</a:t>
            </a:r>
            <a:r>
              <a:rPr lang="en-US" sz="1300" dirty="0"/>
              <a:t> folder is a parent of the movies, music and theater folders. And the </a:t>
            </a:r>
            <a:r>
              <a:rPr lang="en-US" sz="1300" dirty="0" err="1"/>
              <a:t>the</a:t>
            </a:r>
            <a:r>
              <a:rPr lang="en-US" sz="1300" dirty="0"/>
              <a:t> movies, music and theater folders are children of the </a:t>
            </a:r>
            <a:r>
              <a:rPr lang="en-US" sz="1300" dirty="0" err="1"/>
              <a:t>examplearts</a:t>
            </a:r>
            <a:r>
              <a:rPr lang="en-US" sz="1300" dirty="0"/>
              <a:t> folder</a:t>
            </a:r>
            <a:endParaRPr lang="en-US" sz="1300" dirty="0">
              <a:latin typeface="Arial" panose="020B0604020202020204" pitchFamily="34" charset="0"/>
              <a:cs typeface="Arial" panose="020B0604020202020204" pitchFamily="34" charset="0"/>
            </a:endParaRPr>
          </a:p>
        </p:txBody>
      </p:sp>
      <p:sp>
        <p:nvSpPr>
          <p:cNvPr id="12" name="Content Placeholder 2">
            <a:extLst>
              <a:ext uri="{FF2B5EF4-FFF2-40B4-BE49-F238E27FC236}">
                <a16:creationId xmlns:a16="http://schemas.microsoft.com/office/drawing/2014/main" id="{00D14308-620B-46A9-92FE-155FF07FF61B}"/>
              </a:ext>
            </a:extLst>
          </p:cNvPr>
          <p:cNvSpPr txBox="1">
            <a:spLocks/>
          </p:cNvSpPr>
          <p:nvPr/>
        </p:nvSpPr>
        <p:spPr>
          <a:xfrm>
            <a:off x="8614682" y="2728115"/>
            <a:ext cx="3361970" cy="33766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b="1" dirty="0"/>
              <a:t>HOMEPAGES</a:t>
            </a:r>
            <a:br>
              <a:rPr lang="en-US" sz="1400" dirty="0"/>
            </a:br>
            <a:r>
              <a:rPr lang="en-US" sz="1300" dirty="0"/>
              <a:t>The main homepage of a site written in HTML (and the homepages of each section in a child folder) is called index.html. </a:t>
            </a:r>
            <a:br>
              <a:rPr lang="en-US" sz="1300" dirty="0"/>
            </a:br>
            <a:br>
              <a:rPr lang="en-US" sz="1300" dirty="0"/>
            </a:br>
            <a:r>
              <a:rPr lang="en-US" sz="1300" dirty="0"/>
              <a:t>Web servers are usually set up to return the index.html file if no file name is specified.</a:t>
            </a:r>
            <a:br>
              <a:rPr lang="en-US" sz="1300" dirty="0"/>
            </a:br>
            <a:br>
              <a:rPr lang="en-US" sz="1300" dirty="0"/>
            </a:br>
            <a:r>
              <a:rPr lang="en-US" sz="1300" dirty="0"/>
              <a:t>Therefore, if you enter examplearts.com it will return examplearts.com/index .html, and examplearts.com/ music will return </a:t>
            </a:r>
            <a:r>
              <a:rPr lang="en-US" sz="1300" dirty="0" err="1"/>
              <a:t>examplearts</a:t>
            </a:r>
            <a:r>
              <a:rPr lang="en-US" sz="1300" dirty="0"/>
              <a:t> .com/music/index.html.</a:t>
            </a:r>
            <a:endParaRPr lang="en-US" sz="1300" dirty="0">
              <a:latin typeface="Arial" panose="020B0604020202020204" pitchFamily="34" charset="0"/>
              <a:cs typeface="Arial" panose="020B0604020202020204" pitchFamily="34" charset="0"/>
            </a:endParaRPr>
          </a:p>
        </p:txBody>
      </p:sp>
      <p:sp>
        <p:nvSpPr>
          <p:cNvPr id="13" name="Content Placeholder 2">
            <a:extLst>
              <a:ext uri="{FF2B5EF4-FFF2-40B4-BE49-F238E27FC236}">
                <a16:creationId xmlns:a16="http://schemas.microsoft.com/office/drawing/2014/main" id="{0895450D-7F63-45B1-807F-692E0AE56AC9}"/>
              </a:ext>
            </a:extLst>
          </p:cNvPr>
          <p:cNvSpPr txBox="1">
            <a:spLocks/>
          </p:cNvSpPr>
          <p:nvPr/>
        </p:nvSpPr>
        <p:spPr>
          <a:xfrm>
            <a:off x="1703325" y="2053889"/>
            <a:ext cx="10273327" cy="7615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600" dirty="0"/>
              <a:t>On larger websites it's a good idea to organize your code by placing the pages for each different section of the site into a new folder. Folders on a website are sometimes referred to as directories.</a:t>
            </a:r>
            <a:endParaRPr lang="en-US" sz="1800" dirty="0">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370601" y="5804440"/>
            <a:ext cx="11450797" cy="974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300" dirty="0"/>
              <a:t>If you are working with a content management system, blogging software, or an e-commerce system, you might not have individual files for each page of the website. </a:t>
            </a:r>
            <a:br>
              <a:rPr lang="en-US" sz="1300" dirty="0"/>
            </a:br>
            <a:r>
              <a:rPr lang="en-US" sz="1300" dirty="0"/>
              <a:t>Instead, these systems often use one template file for each different type of page (such as news articles, blog posts, or products). </a:t>
            </a:r>
            <a:br>
              <a:rPr lang="en-US" sz="1300" dirty="0"/>
            </a:br>
            <a:r>
              <a:rPr lang="en-US" sz="1300" dirty="0"/>
              <a:t>Editing the template file would change all of the pages that use that template. Do not change any code that is not HTML or you may break the page. </a:t>
            </a:r>
            <a:endParaRPr lang="en-US"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5349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DIRECTORY STRUCTURE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18946" y="2077952"/>
            <a:ext cx="2275338" cy="4474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300" dirty="0"/>
              <a:t>Every page and every image on a website has a URL (or Uniform Resource Locator). The URL is made up of the domain name followed by the path to that page or image. </a:t>
            </a:r>
            <a:br>
              <a:rPr lang="en-US" sz="1300" dirty="0"/>
            </a:br>
            <a:br>
              <a:rPr lang="en-US" sz="1300" dirty="0"/>
            </a:br>
            <a:r>
              <a:rPr lang="en-US" sz="1300" dirty="0"/>
              <a:t>The path to the homepage of this site is www.examplearts .com/index.html. The path to the logo for the site is examplearts.com/images/ logo.gif. </a:t>
            </a:r>
            <a:br>
              <a:rPr lang="en-US" sz="1300" dirty="0"/>
            </a:br>
            <a:br>
              <a:rPr lang="en-US" sz="1300" dirty="0"/>
            </a:br>
            <a:r>
              <a:rPr lang="en-US" sz="1300" dirty="0"/>
              <a:t>You use URLs when linking to other web pages and when including images in your own site. On the next page, you will meet a shorthand way to link to files on your own site.</a:t>
            </a:r>
            <a:endParaRPr lang="en-US" sz="13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07AA2B3-ED36-4FAC-92C7-140EEF78525C}"/>
              </a:ext>
            </a:extLst>
          </p:cNvPr>
          <p:cNvPicPr>
            <a:picLocks noChangeAspect="1"/>
          </p:cNvPicPr>
          <p:nvPr/>
        </p:nvPicPr>
        <p:blipFill>
          <a:blip r:embed="rId5"/>
          <a:stretch>
            <a:fillRect/>
          </a:stretch>
        </p:blipFill>
        <p:spPr>
          <a:xfrm>
            <a:off x="2615419" y="2077951"/>
            <a:ext cx="6432328" cy="4575511"/>
          </a:xfrm>
          <a:prstGeom prst="rect">
            <a:avLst/>
          </a:prstGeom>
        </p:spPr>
      </p:pic>
      <p:sp>
        <p:nvSpPr>
          <p:cNvPr id="11" name="Content Placeholder 2">
            <a:extLst>
              <a:ext uri="{FF2B5EF4-FFF2-40B4-BE49-F238E27FC236}">
                <a16:creationId xmlns:a16="http://schemas.microsoft.com/office/drawing/2014/main" id="{0BF43F10-07E3-433F-B4B2-05848D589F28}"/>
              </a:ext>
            </a:extLst>
          </p:cNvPr>
          <p:cNvSpPr txBox="1">
            <a:spLocks/>
          </p:cNvSpPr>
          <p:nvPr/>
        </p:nvSpPr>
        <p:spPr>
          <a:xfrm>
            <a:off x="9268882" y="2082462"/>
            <a:ext cx="2707770" cy="4474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br>
              <a:rPr lang="en-US" sz="1300" dirty="0"/>
            </a:br>
            <a:br>
              <a:rPr lang="en-US" sz="1300" dirty="0"/>
            </a:br>
            <a:r>
              <a:rPr lang="en-US" sz="1300" b="1" dirty="0"/>
              <a:t>The root folder contains: </a:t>
            </a:r>
            <a:br>
              <a:rPr lang="en-US" sz="1300" dirty="0"/>
            </a:br>
            <a:r>
              <a:rPr lang="en-US" sz="1300" dirty="0"/>
              <a:t>● A file called index.html which is the homepage for the entire site </a:t>
            </a:r>
            <a:br>
              <a:rPr lang="en-US" sz="1300" dirty="0"/>
            </a:br>
            <a:r>
              <a:rPr lang="en-US" sz="1300" dirty="0"/>
              <a:t>● Individual folders for the movies, music and theatre sections of the site </a:t>
            </a:r>
            <a:br>
              <a:rPr lang="en-US" sz="1300" dirty="0"/>
            </a:br>
            <a:br>
              <a:rPr lang="en-US" sz="1300" dirty="0"/>
            </a:br>
            <a:r>
              <a:rPr lang="en-US" sz="1300" b="1" dirty="0"/>
              <a:t>Each sub-directory contains: </a:t>
            </a:r>
            <a:br>
              <a:rPr lang="en-US" sz="1300" dirty="0"/>
            </a:br>
            <a:r>
              <a:rPr lang="en-US" sz="1300" dirty="0"/>
              <a:t>● A file called index.html which is the homepage for that section ● A reviews page called reviews .html </a:t>
            </a:r>
            <a:br>
              <a:rPr lang="en-US" sz="1300" dirty="0"/>
            </a:br>
            <a:r>
              <a:rPr lang="en-US" sz="1300" dirty="0"/>
              <a:t>● A listings page called listings .html (except for the DVD section) </a:t>
            </a:r>
            <a:br>
              <a:rPr lang="en-US" sz="1300" dirty="0"/>
            </a:br>
            <a:br>
              <a:rPr lang="en-US" sz="1300" dirty="0"/>
            </a:br>
            <a:r>
              <a:rPr lang="en-US" sz="1300" b="1" dirty="0"/>
              <a:t>The movies section contains: </a:t>
            </a:r>
            <a:br>
              <a:rPr lang="en-US" sz="1300" dirty="0"/>
            </a:br>
            <a:r>
              <a:rPr lang="en-US" sz="1300" dirty="0"/>
              <a:t>● A folder called cinema </a:t>
            </a:r>
            <a:br>
              <a:rPr lang="en-US" sz="1300" dirty="0"/>
            </a:br>
            <a:r>
              <a:rPr lang="en-US" sz="1300" dirty="0"/>
              <a:t>● A folder called DVD.</a:t>
            </a:r>
            <a:endParaRPr lang="en-US"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3210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RELATIVE URLS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768642" y="2196277"/>
            <a:ext cx="10022304" cy="629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dirty="0"/>
              <a:t>Relative URLs can be used when linking to pages within your own website. They provide a shorthand way of telling the browser where to find your files.</a:t>
            </a:r>
            <a:endParaRPr lang="en-US"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29E8E8E-8AE1-4562-84AC-80555B718C3F}"/>
              </a:ext>
            </a:extLst>
          </p:cNvPr>
          <p:cNvPicPr>
            <a:picLocks noChangeAspect="1"/>
          </p:cNvPicPr>
          <p:nvPr/>
        </p:nvPicPr>
        <p:blipFill>
          <a:blip r:embed="rId5"/>
          <a:stretch>
            <a:fillRect/>
          </a:stretch>
        </p:blipFill>
        <p:spPr>
          <a:xfrm>
            <a:off x="1864895" y="2825430"/>
            <a:ext cx="9431473" cy="3803969"/>
          </a:xfrm>
          <a:prstGeom prst="rect">
            <a:avLst/>
          </a:prstGeom>
        </p:spPr>
      </p:pic>
    </p:spTree>
    <p:extLst>
      <p:ext uri="{BB962C8B-B14F-4D97-AF65-F5344CB8AC3E}">
        <p14:creationId xmlns:p14="http://schemas.microsoft.com/office/powerpoint/2010/main" val="310061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E30B-392D-4691-8125-129E25AAA524}"/>
              </a:ext>
            </a:extLst>
          </p:cNvPr>
          <p:cNvSpPr>
            <a:spLocks noGrp="1"/>
          </p:cNvSpPr>
          <p:nvPr>
            <p:ph type="title"/>
          </p:nvPr>
        </p:nvSpPr>
        <p:spPr/>
        <p:txBody>
          <a:bodyPr/>
          <a:lstStyle/>
          <a:p>
            <a:r>
              <a:rPr lang="en-US" dirty="0"/>
              <a:t>HOW WEBSITES ARE CREATED</a:t>
            </a:r>
          </a:p>
        </p:txBody>
      </p:sp>
      <p:pic>
        <p:nvPicPr>
          <p:cNvPr id="5" name="Graphic 4" descr="Purpose icon">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486" y="2947289"/>
            <a:ext cx="936000" cy="936000"/>
          </a:xfrm>
          <a:prstGeom prst="rect">
            <a:avLst/>
          </a:prstGeom>
        </p:spPr>
      </p:pic>
      <p:sp>
        <p:nvSpPr>
          <p:cNvPr id="3" name="Text Placeholder 2">
            <a:extLst>
              <a:ext uri="{FF2B5EF4-FFF2-40B4-BE49-F238E27FC236}">
                <a16:creationId xmlns:a16="http://schemas.microsoft.com/office/drawing/2014/main" id="{E7C2A41D-6B6E-4DD0-A7BD-E8CA001266EE}"/>
              </a:ext>
            </a:extLst>
          </p:cNvPr>
          <p:cNvSpPr>
            <a:spLocks noGrp="1"/>
          </p:cNvSpPr>
          <p:nvPr>
            <p:ph type="body" idx="1"/>
          </p:nvPr>
        </p:nvSpPr>
        <p:spPr/>
        <p:txBody>
          <a:bodyPr>
            <a:normAutofit/>
          </a:bodyPr>
          <a:lstStyle/>
          <a:p>
            <a:r>
              <a:rPr lang="en-US" sz="2000" dirty="0"/>
              <a:t>All websites use HTML and CSS, but content management systems, blogging software, and e-commerce platforms often add a few more technologies into the mix.</a:t>
            </a:r>
            <a:endParaRPr lang="en-US" sz="2400" dirty="0"/>
          </a:p>
        </p:txBody>
      </p:sp>
    </p:spTree>
    <p:extLst>
      <p:ext uri="{BB962C8B-B14F-4D97-AF65-F5344CB8AC3E}">
        <p14:creationId xmlns:p14="http://schemas.microsoft.com/office/powerpoint/2010/main" val="728039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EMAIL LINKS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265979" y="2307716"/>
            <a:ext cx="2585933" cy="4237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b="1" dirty="0"/>
              <a:t>mailto:</a:t>
            </a:r>
            <a:br>
              <a:rPr lang="en-US" sz="2000" b="1" dirty="0"/>
            </a:br>
            <a:r>
              <a:rPr lang="en-US" sz="1400" dirty="0"/>
              <a:t>To create a link that starts up the user's email program and addresses an email to a specified email address, you use the element. However, this time the value of the </a:t>
            </a:r>
            <a:r>
              <a:rPr lang="en-US" sz="1400" dirty="0" err="1"/>
              <a:t>href</a:t>
            </a:r>
            <a:r>
              <a:rPr lang="en-US" sz="1400" dirty="0"/>
              <a:t> attribute starts with mailto: and is followed by the email address you want the email to be sent to. </a:t>
            </a:r>
            <a:br>
              <a:rPr lang="en-US" sz="1400" dirty="0"/>
            </a:br>
            <a:br>
              <a:rPr lang="en-US" sz="1400" dirty="0"/>
            </a:br>
            <a:r>
              <a:rPr lang="en-US" sz="1400" dirty="0"/>
              <a:t>On the right you can see that an email link looks just like any other link but, when it is clicked on, the user's email program will open a new email message and address it to the person specified in the link.</a:t>
            </a:r>
            <a:endParaRPr lang="en-US"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A7664C7-1D40-41D2-AC0D-A0E35E5D4795}"/>
              </a:ext>
            </a:extLst>
          </p:cNvPr>
          <p:cNvPicPr>
            <a:picLocks noChangeAspect="1"/>
          </p:cNvPicPr>
          <p:nvPr/>
        </p:nvPicPr>
        <p:blipFill>
          <a:blip r:embed="rId5"/>
          <a:stretch>
            <a:fillRect/>
          </a:stretch>
        </p:blipFill>
        <p:spPr>
          <a:xfrm>
            <a:off x="3163437" y="2404855"/>
            <a:ext cx="4211921" cy="4140323"/>
          </a:xfrm>
          <a:prstGeom prst="rect">
            <a:avLst/>
          </a:prstGeom>
        </p:spPr>
      </p:pic>
      <p:pic>
        <p:nvPicPr>
          <p:cNvPr id="8" name="Picture 7">
            <a:extLst>
              <a:ext uri="{FF2B5EF4-FFF2-40B4-BE49-F238E27FC236}">
                <a16:creationId xmlns:a16="http://schemas.microsoft.com/office/drawing/2014/main" id="{93152D1C-7F27-40C3-81DB-7D3574A6C5BB}"/>
              </a:ext>
            </a:extLst>
          </p:cNvPr>
          <p:cNvPicPr>
            <a:picLocks noChangeAspect="1"/>
          </p:cNvPicPr>
          <p:nvPr/>
        </p:nvPicPr>
        <p:blipFill>
          <a:blip r:embed="rId6"/>
          <a:stretch>
            <a:fillRect/>
          </a:stretch>
        </p:blipFill>
        <p:spPr>
          <a:xfrm>
            <a:off x="7564243" y="2404855"/>
            <a:ext cx="4211921" cy="4140323"/>
          </a:xfrm>
          <a:prstGeom prst="rect">
            <a:avLst/>
          </a:prstGeom>
        </p:spPr>
      </p:pic>
    </p:spTree>
    <p:extLst>
      <p:ext uri="{BB962C8B-B14F-4D97-AF65-F5344CB8AC3E}">
        <p14:creationId xmlns:p14="http://schemas.microsoft.com/office/powerpoint/2010/main" val="2981965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8414049" cy="1080938"/>
          </a:xfrm>
        </p:spPr>
        <p:txBody>
          <a:bodyPr/>
          <a:lstStyle/>
          <a:p>
            <a:r>
              <a:rPr lang="en-US" dirty="0"/>
              <a:t>LINKING TO A SPECIFIC PART OF THE SAME PAGE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278010" y="2139274"/>
            <a:ext cx="4113516" cy="4237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200" dirty="0"/>
              <a:t>At the top of a long page you might want to add a list of contents that links to the corresponding sections lower down. Or you might want to add a link from part way down the page back to the top of it to save users from having to scroll back to the top. </a:t>
            </a:r>
            <a:br>
              <a:rPr lang="en-US" sz="1200" dirty="0"/>
            </a:br>
            <a:br>
              <a:rPr lang="en-US" sz="1200" dirty="0"/>
            </a:br>
            <a:r>
              <a:rPr lang="en-US" sz="1200" dirty="0"/>
              <a:t>Before you can link to a specific part of a page, you need to identify the points in the page that the link will go to. You do this using the id attribute (which can be used on every HTML element). You can see that the </a:t>
            </a:r>
            <a:r>
              <a:rPr lang="en-US" sz="1200" b="1" dirty="0"/>
              <a:t>&lt;h1&gt;</a:t>
            </a:r>
            <a:r>
              <a:rPr lang="en-US" sz="1200" dirty="0"/>
              <a:t> </a:t>
            </a:r>
            <a:r>
              <a:rPr lang="en-US" sz="1200" b="1" dirty="0"/>
              <a:t>and &lt;h2&gt; elements in this example have been given id attributes that identify those sections of the page. </a:t>
            </a:r>
            <a:br>
              <a:rPr lang="en-US" sz="1200" b="1" dirty="0"/>
            </a:br>
            <a:br>
              <a:rPr lang="en-US" sz="1200" b="1" dirty="0"/>
            </a:br>
            <a:r>
              <a:rPr lang="en-US" sz="1200" b="1" dirty="0"/>
              <a:t>The value of the id attribute should start with a letter or an underscore (not a number or any other character) and, on a single page, no two id attributes should have the same value. </a:t>
            </a:r>
            <a:br>
              <a:rPr lang="en-US" sz="1200" b="1" dirty="0"/>
            </a:br>
            <a:br>
              <a:rPr lang="en-US" sz="1200" b="1" dirty="0"/>
            </a:br>
            <a:r>
              <a:rPr lang="en-US" sz="1200" b="1" dirty="0"/>
              <a:t>To link to an element that uses an id attribute you use the element again, but the value of the </a:t>
            </a:r>
            <a:r>
              <a:rPr lang="en-US" sz="1200" b="1" dirty="0" err="1"/>
              <a:t>href</a:t>
            </a:r>
            <a:r>
              <a:rPr lang="en-US" sz="1200" b="1" dirty="0"/>
              <a:t> attribute starts with the # symbol, followed by the value of the id attribute of the element you want to link to. In this example, &lt;a </a:t>
            </a:r>
            <a:r>
              <a:rPr lang="en-US" sz="1200" b="1" dirty="0" err="1"/>
              <a:t>href</a:t>
            </a:r>
            <a:r>
              <a:rPr lang="en-US" sz="1200" b="1" dirty="0"/>
              <a:t>=“#top”&gt; links to the &lt;h1&gt; element at the top of the page whose id attribute has a value of top.</a:t>
            </a:r>
            <a:endParaRPr lang="en-US" sz="28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512202F-B2CB-421E-AB9A-261CAF6045D3}"/>
              </a:ext>
            </a:extLst>
          </p:cNvPr>
          <p:cNvPicPr>
            <a:picLocks noChangeAspect="1"/>
          </p:cNvPicPr>
          <p:nvPr/>
        </p:nvPicPr>
        <p:blipFill>
          <a:blip r:embed="rId5"/>
          <a:stretch>
            <a:fillRect/>
          </a:stretch>
        </p:blipFill>
        <p:spPr>
          <a:xfrm>
            <a:off x="5098772" y="2139274"/>
            <a:ext cx="6475607" cy="4801270"/>
          </a:xfrm>
          <a:prstGeom prst="rect">
            <a:avLst/>
          </a:prstGeom>
        </p:spPr>
      </p:pic>
    </p:spTree>
    <p:extLst>
      <p:ext uri="{BB962C8B-B14F-4D97-AF65-F5344CB8AC3E}">
        <p14:creationId xmlns:p14="http://schemas.microsoft.com/office/powerpoint/2010/main" val="49308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8414049" cy="1080938"/>
          </a:xfrm>
        </p:spPr>
        <p:txBody>
          <a:bodyPr/>
          <a:lstStyle/>
          <a:p>
            <a:r>
              <a:rPr lang="en-US" dirty="0"/>
              <a:t>LINKING TO A SPECIFIC PART OF THE SAME PAGE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8277725" y="2393110"/>
            <a:ext cx="2779295" cy="4237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300" dirty="0"/>
              <a:t>If you want to link to a specific part of a different page (whether on your own site or a different website) you can use a similar technique. </a:t>
            </a:r>
            <a:br>
              <a:rPr lang="en-US" sz="1300" dirty="0"/>
            </a:br>
            <a:br>
              <a:rPr lang="en-US" sz="1300" dirty="0"/>
            </a:br>
            <a:r>
              <a:rPr lang="en-US" sz="1300" dirty="0"/>
              <a:t>As long as the page you are linking to has id attributes that identify specific parts of the page, you can simply add the same syntax to the end of the link for that page. </a:t>
            </a:r>
            <a:br>
              <a:rPr lang="en-US" sz="1300" dirty="0"/>
            </a:br>
            <a:br>
              <a:rPr lang="en-US" sz="1300" dirty="0"/>
            </a:br>
            <a:r>
              <a:rPr lang="en-US" sz="1300" dirty="0"/>
              <a:t>Therefore, the </a:t>
            </a:r>
            <a:r>
              <a:rPr lang="en-US" sz="1300" dirty="0" err="1"/>
              <a:t>href</a:t>
            </a:r>
            <a:r>
              <a:rPr lang="en-US" sz="1300" dirty="0"/>
              <a:t> attribute will contain the address for the page (either an absolute URL or a relative URL), followed by the # symbol, followed by the value of the id attribute that is used on the element you are linking to.</a:t>
            </a:r>
            <a:endParaRPr lang="en-US" sz="13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DCA0827-DDF6-42F8-BF9E-EA5BA44E315D}"/>
              </a:ext>
            </a:extLst>
          </p:cNvPr>
          <p:cNvPicPr>
            <a:picLocks noChangeAspect="1"/>
          </p:cNvPicPr>
          <p:nvPr/>
        </p:nvPicPr>
        <p:blipFill>
          <a:blip r:embed="rId5"/>
          <a:stretch>
            <a:fillRect/>
          </a:stretch>
        </p:blipFill>
        <p:spPr>
          <a:xfrm>
            <a:off x="1640305" y="2165684"/>
            <a:ext cx="6372727" cy="4692316"/>
          </a:xfrm>
          <a:prstGeom prst="rect">
            <a:avLst/>
          </a:prstGeom>
        </p:spPr>
      </p:pic>
    </p:spTree>
    <p:extLst>
      <p:ext uri="{BB962C8B-B14F-4D97-AF65-F5344CB8AC3E}">
        <p14:creationId xmlns:p14="http://schemas.microsoft.com/office/powerpoint/2010/main" val="2402514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8414049" cy="1080938"/>
          </a:xfrm>
        </p:spPr>
        <p:txBody>
          <a:bodyPr/>
          <a:lstStyle/>
          <a:p>
            <a:r>
              <a:rPr lang="en-US" dirty="0"/>
              <a:t>EXAMPLE LINKS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662071" y="2620537"/>
            <a:ext cx="2933992" cy="4237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b="1" dirty="0"/>
              <a:t>This example is of a web page about film</a:t>
            </a:r>
            <a:br>
              <a:rPr lang="en-US" sz="1100" dirty="0"/>
            </a:br>
            <a:br>
              <a:rPr lang="en-US" sz="1100" dirty="0"/>
            </a:br>
            <a:r>
              <a:rPr lang="en-US" sz="1300" dirty="0"/>
              <a:t>This &lt;h1&gt; example is of a web page about film. The element is used with an id attribute at the top of the page so that a link can be added to take readers from the bottom of the page to the top. There is an email link to allow readers to contact the author of the web page. There are also a number of links to qualified URLs. These link to various film festivals. Below this list is a link to a relative URL which is an "about" page that lives in the same directory</a:t>
            </a:r>
            <a:endParaRPr lang="en-US" sz="13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170BECA-DB17-4F48-BEA5-6F40B4DC5880}"/>
              </a:ext>
            </a:extLst>
          </p:cNvPr>
          <p:cNvPicPr>
            <a:picLocks noChangeAspect="1"/>
          </p:cNvPicPr>
          <p:nvPr/>
        </p:nvPicPr>
        <p:blipFill>
          <a:blip r:embed="rId5"/>
          <a:stretch>
            <a:fillRect/>
          </a:stretch>
        </p:blipFill>
        <p:spPr>
          <a:xfrm>
            <a:off x="4703201" y="2217322"/>
            <a:ext cx="6678673" cy="4640678"/>
          </a:xfrm>
          <a:prstGeom prst="rect">
            <a:avLst/>
          </a:prstGeom>
        </p:spPr>
      </p:pic>
    </p:spTree>
    <p:extLst>
      <p:ext uri="{BB962C8B-B14F-4D97-AF65-F5344CB8AC3E}">
        <p14:creationId xmlns:p14="http://schemas.microsoft.com/office/powerpoint/2010/main" val="1432547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E30B-392D-4691-8125-129E25AAA524}"/>
              </a:ext>
            </a:extLst>
          </p:cNvPr>
          <p:cNvSpPr>
            <a:spLocks noGrp="1"/>
          </p:cNvSpPr>
          <p:nvPr>
            <p:ph type="title"/>
          </p:nvPr>
        </p:nvSpPr>
        <p:spPr/>
        <p:txBody>
          <a:bodyPr/>
          <a:lstStyle/>
          <a:p>
            <a:r>
              <a:rPr lang="en-US" dirty="0"/>
              <a:t>IMAGES</a:t>
            </a:r>
          </a:p>
        </p:txBody>
      </p:sp>
      <p:pic>
        <p:nvPicPr>
          <p:cNvPr id="5" name="Graphic 4" descr="Purpose icon">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486" y="2947289"/>
            <a:ext cx="936000" cy="936000"/>
          </a:xfrm>
          <a:prstGeom prst="rect">
            <a:avLst/>
          </a:prstGeom>
        </p:spPr>
      </p:pic>
      <p:sp>
        <p:nvSpPr>
          <p:cNvPr id="3" name="Text Placeholder 2">
            <a:extLst>
              <a:ext uri="{FF2B5EF4-FFF2-40B4-BE49-F238E27FC236}">
                <a16:creationId xmlns:a16="http://schemas.microsoft.com/office/drawing/2014/main" id="{E7C2A41D-6B6E-4DD0-A7BD-E8CA001266EE}"/>
              </a:ext>
            </a:extLst>
          </p:cNvPr>
          <p:cNvSpPr>
            <a:spLocks noGrp="1"/>
          </p:cNvSpPr>
          <p:nvPr>
            <p:ph type="body" idx="1"/>
          </p:nvPr>
        </p:nvSpPr>
        <p:spPr>
          <a:xfrm>
            <a:off x="5415029" y="4222232"/>
            <a:ext cx="5150265" cy="1704017"/>
          </a:xfrm>
        </p:spPr>
        <p:txBody>
          <a:bodyPr>
            <a:normAutofit/>
          </a:bodyPr>
          <a:lstStyle/>
          <a:p>
            <a:pPr marL="342900" indent="-342900" algn="l">
              <a:buFont typeface="Arial" panose="020B0604020202020204" pitchFamily="34" charset="0"/>
              <a:buChar char="•"/>
            </a:pPr>
            <a:r>
              <a:rPr lang="en-US" sz="2400" dirty="0"/>
              <a:t>How to add images to pages</a:t>
            </a:r>
          </a:p>
          <a:p>
            <a:pPr marL="342900" indent="-342900" algn="l">
              <a:buFont typeface="Arial" panose="020B0604020202020204" pitchFamily="34" charset="0"/>
              <a:buChar char="•"/>
            </a:pPr>
            <a:r>
              <a:rPr lang="en-US" sz="2400" dirty="0"/>
              <a:t>Choosing the right format</a:t>
            </a:r>
          </a:p>
          <a:p>
            <a:pPr marL="342900" indent="-342900" algn="l">
              <a:buFont typeface="Arial" panose="020B0604020202020204" pitchFamily="34" charset="0"/>
              <a:buChar char="•"/>
            </a:pPr>
            <a:r>
              <a:rPr lang="en-US" sz="2400" dirty="0"/>
              <a:t>Optimizing images for the web</a:t>
            </a:r>
          </a:p>
        </p:txBody>
      </p:sp>
    </p:spTree>
    <p:extLst>
      <p:ext uri="{BB962C8B-B14F-4D97-AF65-F5344CB8AC3E}">
        <p14:creationId xmlns:p14="http://schemas.microsoft.com/office/powerpoint/2010/main" val="734036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8414049" cy="1080938"/>
          </a:xfrm>
        </p:spPr>
        <p:txBody>
          <a:bodyPr/>
          <a:lstStyle/>
          <a:p>
            <a:r>
              <a:rPr lang="en-US" dirty="0"/>
              <a:t>IMAGES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698166" y="2211463"/>
            <a:ext cx="9900276" cy="1325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800" dirty="0"/>
              <a:t>There are many reasons why you might want to add an image to a web page: you might want to include a logo, photograph, illustration, diagram, or chart.</a:t>
            </a:r>
            <a:br>
              <a:rPr lang="en-US" sz="1800" dirty="0"/>
            </a:br>
            <a:br>
              <a:rPr lang="en-US" sz="1800" dirty="0"/>
            </a:br>
            <a:r>
              <a:rPr lang="en-US" sz="1600" dirty="0"/>
              <a:t>There are several things to consider when selecting and preparing images for your site, but taking time to get them right will make it look more attractive and professional. In this chapter you will learn how to:</a:t>
            </a:r>
            <a:br>
              <a:rPr lang="en-US" sz="1600" dirty="0"/>
            </a:br>
            <a:br>
              <a:rPr lang="en-US" sz="1600" dirty="0"/>
            </a:br>
            <a:endParaRPr lang="en-US" sz="20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1D26FB5D-E9E2-4F94-A91B-0A79DEAE0A74}"/>
              </a:ext>
            </a:extLst>
          </p:cNvPr>
          <p:cNvSpPr txBox="1">
            <a:spLocks/>
          </p:cNvSpPr>
          <p:nvPr/>
        </p:nvSpPr>
        <p:spPr>
          <a:xfrm>
            <a:off x="2137646" y="3914581"/>
            <a:ext cx="6916445" cy="14260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nSpc>
                <a:spcPct val="100000"/>
              </a:lnSpc>
            </a:pPr>
            <a:r>
              <a:rPr lang="en-US" sz="1600" dirty="0"/>
              <a:t>Include an image in your web pages using HTML </a:t>
            </a:r>
          </a:p>
          <a:p>
            <a:pPr>
              <a:lnSpc>
                <a:spcPct val="100000"/>
              </a:lnSpc>
            </a:pPr>
            <a:r>
              <a:rPr lang="en-US" sz="1600" dirty="0"/>
              <a:t>Pick which image format to use </a:t>
            </a:r>
          </a:p>
          <a:p>
            <a:pPr>
              <a:lnSpc>
                <a:spcPct val="100000"/>
              </a:lnSpc>
            </a:pPr>
            <a:r>
              <a:rPr lang="en-US" sz="1600" dirty="0"/>
              <a:t>Show an image at the right size </a:t>
            </a:r>
          </a:p>
          <a:p>
            <a:pPr>
              <a:lnSpc>
                <a:spcPct val="100000"/>
              </a:lnSpc>
            </a:pPr>
            <a:r>
              <a:rPr lang="en-US" sz="1600" dirty="0"/>
              <a:t>Optimize an image for use on the web to make pages load faster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27713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8414049" cy="1080938"/>
          </a:xfrm>
        </p:spPr>
        <p:txBody>
          <a:bodyPr/>
          <a:lstStyle/>
          <a:p>
            <a:r>
              <a:rPr lang="en-US" dirty="0"/>
              <a:t>CHOOSING IMAGES FOR YOU SITE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698166" y="2211464"/>
            <a:ext cx="9900276" cy="7319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dirty="0"/>
              <a:t>A picture can say a thousand words, and great images help make the difference between an average-looking site and a really engaging one.</a:t>
            </a:r>
            <a:endParaRPr lang="en-US" sz="20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1D26FB5D-E9E2-4F94-A91B-0A79DEAE0A74}"/>
              </a:ext>
            </a:extLst>
          </p:cNvPr>
          <p:cNvSpPr txBox="1">
            <a:spLocks/>
          </p:cNvSpPr>
          <p:nvPr/>
        </p:nvSpPr>
        <p:spPr>
          <a:xfrm>
            <a:off x="1698166" y="2943420"/>
            <a:ext cx="3006181" cy="1772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400" dirty="0"/>
              <a:t>Images can be used to set the tone for a site in less time than it takes to read a description. If you do not have photographs to use on your website, there are companies who sell stock images; these are images you</a:t>
            </a:r>
            <a:endParaRPr lang="en-US" sz="1400" dirty="0">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B233D244-F7D7-4757-B314-5F1AD20BB2BF}"/>
              </a:ext>
            </a:extLst>
          </p:cNvPr>
          <p:cNvSpPr txBox="1">
            <a:spLocks/>
          </p:cNvSpPr>
          <p:nvPr/>
        </p:nvSpPr>
        <p:spPr>
          <a:xfrm>
            <a:off x="5145213" y="2935093"/>
            <a:ext cx="3006181" cy="2061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400" dirty="0"/>
              <a:t>pay to use (there is a list of stock photography websites below). Remember that all images are subject to copyright, and you can get in trouble for simply taking photographs from another website.</a:t>
            </a:r>
            <a:endParaRPr lang="en-US" sz="1400" dirty="0">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A2E3CF39-E8D5-4539-991C-DE7F363D606E}"/>
              </a:ext>
            </a:extLst>
          </p:cNvPr>
          <p:cNvSpPr txBox="1">
            <a:spLocks/>
          </p:cNvSpPr>
          <p:nvPr/>
        </p:nvSpPr>
        <p:spPr>
          <a:xfrm>
            <a:off x="8592260" y="2943420"/>
            <a:ext cx="3006181" cy="2061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400" dirty="0"/>
              <a:t>If you have a page that shows several images (such as product photographs or members of a team) then putting them on a simple, consistent background helps them look better as a group.</a:t>
            </a:r>
            <a:endParaRPr lang="en-US" sz="1800" dirty="0">
              <a:latin typeface="Arial" panose="020B0604020202020204" pitchFamily="34" charset="0"/>
              <a:cs typeface="Arial" panose="020B0604020202020204" pitchFamily="34" charset="0"/>
            </a:endParaRPr>
          </a:p>
        </p:txBody>
      </p:sp>
      <p:sp>
        <p:nvSpPr>
          <p:cNvPr id="12" name="Content Placeholder 2">
            <a:extLst>
              <a:ext uri="{FF2B5EF4-FFF2-40B4-BE49-F238E27FC236}">
                <a16:creationId xmlns:a16="http://schemas.microsoft.com/office/drawing/2014/main" id="{3D865A0D-6DBB-43F7-B15F-DD9B6B024B8C}"/>
              </a:ext>
            </a:extLst>
          </p:cNvPr>
          <p:cNvSpPr txBox="1">
            <a:spLocks/>
          </p:cNvSpPr>
          <p:nvPr/>
        </p:nvSpPr>
        <p:spPr>
          <a:xfrm>
            <a:off x="1698166" y="4591441"/>
            <a:ext cx="3006181" cy="3813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b="1" dirty="0"/>
              <a:t>Images should...</a:t>
            </a:r>
            <a:endParaRPr lang="en-US" sz="2000" b="1" dirty="0">
              <a:latin typeface="Arial" panose="020B0604020202020204" pitchFamily="34" charset="0"/>
              <a:cs typeface="Arial" panose="020B0604020202020204" pitchFamily="34" charset="0"/>
            </a:endParaRPr>
          </a:p>
        </p:txBody>
      </p:sp>
      <p:sp>
        <p:nvSpPr>
          <p:cNvPr id="13" name="Content Placeholder 2">
            <a:extLst>
              <a:ext uri="{FF2B5EF4-FFF2-40B4-BE49-F238E27FC236}">
                <a16:creationId xmlns:a16="http://schemas.microsoft.com/office/drawing/2014/main" id="{5C7EC470-0F6E-4B31-B67E-7F559BD5E78A}"/>
              </a:ext>
            </a:extLst>
          </p:cNvPr>
          <p:cNvSpPr txBox="1">
            <a:spLocks/>
          </p:cNvSpPr>
          <p:nvPr/>
        </p:nvSpPr>
        <p:spPr>
          <a:xfrm>
            <a:off x="5145212" y="4586819"/>
            <a:ext cx="1953419" cy="3813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b="1" dirty="0"/>
              <a:t>Stock photos</a:t>
            </a:r>
            <a:endParaRPr lang="en-US" sz="2800" b="1" dirty="0">
              <a:latin typeface="Arial" panose="020B0604020202020204" pitchFamily="34" charset="0"/>
              <a:cs typeface="Arial" panose="020B0604020202020204" pitchFamily="34" charset="0"/>
            </a:endParaRPr>
          </a:p>
        </p:txBody>
      </p:sp>
      <p:sp>
        <p:nvSpPr>
          <p:cNvPr id="15" name="Content Placeholder 2">
            <a:extLst>
              <a:ext uri="{FF2B5EF4-FFF2-40B4-BE49-F238E27FC236}">
                <a16:creationId xmlns:a16="http://schemas.microsoft.com/office/drawing/2014/main" id="{4C009D83-0E6D-4CF9-9E11-558646BB96D3}"/>
              </a:ext>
            </a:extLst>
          </p:cNvPr>
          <p:cNvSpPr txBox="1">
            <a:spLocks/>
          </p:cNvSpPr>
          <p:nvPr/>
        </p:nvSpPr>
        <p:spPr>
          <a:xfrm>
            <a:off x="8151394" y="4586819"/>
            <a:ext cx="1953419" cy="3813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b="1" dirty="0"/>
              <a:t>ONLINE EXTRA</a:t>
            </a:r>
            <a:endParaRPr lang="en-US" sz="2800" b="1" dirty="0">
              <a:latin typeface="Arial" panose="020B0604020202020204" pitchFamily="34" charset="0"/>
              <a:cs typeface="Arial" panose="020B0604020202020204" pitchFamily="34" charset="0"/>
            </a:endParaRPr>
          </a:p>
        </p:txBody>
      </p:sp>
      <p:sp>
        <p:nvSpPr>
          <p:cNvPr id="16" name="Content Placeholder 2">
            <a:extLst>
              <a:ext uri="{FF2B5EF4-FFF2-40B4-BE49-F238E27FC236}">
                <a16:creationId xmlns:a16="http://schemas.microsoft.com/office/drawing/2014/main" id="{CCE6E21D-150A-4030-835A-F58485B05C1B}"/>
              </a:ext>
            </a:extLst>
          </p:cNvPr>
          <p:cNvSpPr txBox="1">
            <a:spLocks/>
          </p:cNvSpPr>
          <p:nvPr/>
        </p:nvSpPr>
        <p:spPr>
          <a:xfrm>
            <a:off x="1698166" y="4968125"/>
            <a:ext cx="3006181" cy="1772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nSpc>
                <a:spcPct val="100000"/>
              </a:lnSpc>
              <a:buFont typeface="Wingdings" panose="05000000000000000000" pitchFamily="2" charset="2"/>
              <a:buChar char="ü"/>
            </a:pPr>
            <a:r>
              <a:rPr lang="en-US" sz="1400" dirty="0"/>
              <a:t>Be relevant </a:t>
            </a:r>
          </a:p>
          <a:p>
            <a:pPr>
              <a:lnSpc>
                <a:spcPct val="100000"/>
              </a:lnSpc>
              <a:buFont typeface="Wingdings" panose="05000000000000000000" pitchFamily="2" charset="2"/>
              <a:buChar char="ü"/>
            </a:pPr>
            <a:r>
              <a:rPr lang="en-US" sz="1400" dirty="0"/>
              <a:t>Convey information </a:t>
            </a:r>
          </a:p>
          <a:p>
            <a:pPr>
              <a:lnSpc>
                <a:spcPct val="100000"/>
              </a:lnSpc>
              <a:buFont typeface="Wingdings" panose="05000000000000000000" pitchFamily="2" charset="2"/>
              <a:buChar char="ü"/>
            </a:pPr>
            <a:r>
              <a:rPr lang="en-US" sz="1400" dirty="0"/>
              <a:t>Convey the right mood </a:t>
            </a:r>
          </a:p>
          <a:p>
            <a:pPr>
              <a:lnSpc>
                <a:spcPct val="100000"/>
              </a:lnSpc>
              <a:buFont typeface="Wingdings" panose="05000000000000000000" pitchFamily="2" charset="2"/>
              <a:buChar char="ü"/>
            </a:pPr>
            <a:r>
              <a:rPr lang="en-US" sz="1400" dirty="0"/>
              <a:t>Be instantly </a:t>
            </a:r>
            <a:r>
              <a:rPr lang="en-US" sz="1400" dirty="0" err="1"/>
              <a:t>recognisable</a:t>
            </a:r>
            <a:r>
              <a:rPr lang="en-US" sz="1400" dirty="0"/>
              <a:t> </a:t>
            </a:r>
          </a:p>
          <a:p>
            <a:pPr>
              <a:lnSpc>
                <a:spcPct val="100000"/>
              </a:lnSpc>
              <a:buFont typeface="Wingdings" panose="05000000000000000000" pitchFamily="2" charset="2"/>
              <a:buChar char="ü"/>
            </a:pPr>
            <a:r>
              <a:rPr lang="en-US" sz="1400" dirty="0"/>
              <a:t>Fit the color palette</a:t>
            </a:r>
            <a:endParaRPr lang="en-US" sz="1800" dirty="0">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F4E4F1F1-037E-4AAB-9919-B07EDBAA87E2}"/>
              </a:ext>
            </a:extLst>
          </p:cNvPr>
          <p:cNvSpPr txBox="1">
            <a:spLocks/>
          </p:cNvSpPr>
          <p:nvPr/>
        </p:nvSpPr>
        <p:spPr>
          <a:xfrm>
            <a:off x="5145212" y="5005137"/>
            <a:ext cx="3006181" cy="1772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800" dirty="0">
                <a:latin typeface="Arial" panose="020B0604020202020204" pitchFamily="34" charset="0"/>
                <a:cs typeface="Arial" panose="020B0604020202020204" pitchFamily="34" charset="0"/>
                <a:hlinkClick r:id="rId5"/>
              </a:rPr>
              <a:t>www.istockphoto.com</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hlinkClick r:id="rId6"/>
              </a:rPr>
              <a:t>www.gettyimages.com</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hlinkClick r:id="rId7"/>
              </a:rPr>
              <a:t>www.veer.com</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hlinkClick r:id="rId8"/>
              </a:rPr>
              <a:t>www.sxc.hu</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www.fotolia.com</a:t>
            </a:r>
          </a:p>
        </p:txBody>
      </p:sp>
      <p:sp>
        <p:nvSpPr>
          <p:cNvPr id="18" name="Content Placeholder 2">
            <a:extLst>
              <a:ext uri="{FF2B5EF4-FFF2-40B4-BE49-F238E27FC236}">
                <a16:creationId xmlns:a16="http://schemas.microsoft.com/office/drawing/2014/main" id="{22AE0CBE-3030-42BC-A60A-15F850C2AF4D}"/>
              </a:ext>
            </a:extLst>
          </p:cNvPr>
          <p:cNvSpPr txBox="1">
            <a:spLocks/>
          </p:cNvSpPr>
          <p:nvPr/>
        </p:nvSpPr>
        <p:spPr>
          <a:xfrm>
            <a:off x="8151395" y="4968124"/>
            <a:ext cx="3006181" cy="1772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dirty="0"/>
              <a:t>We have provided an online gallery that helps you choose the right image for your website. You can find it in the tools section of the site accompanying this book.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1437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8414049" cy="1080938"/>
          </a:xfrm>
        </p:spPr>
        <p:txBody>
          <a:bodyPr/>
          <a:lstStyle/>
          <a:p>
            <a:r>
              <a:rPr lang="en-US" dirty="0"/>
              <a:t>STORING IMAGES ON YOUR SITE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698166" y="2211464"/>
            <a:ext cx="9900276" cy="7319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800" dirty="0"/>
              <a:t>If you are building a site from scratch, it is good practice to create a folder for all of the images the site uses.</a:t>
            </a:r>
            <a:endParaRPr lang="en-US" sz="32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1D26FB5D-E9E2-4F94-A91B-0A79DEAE0A74}"/>
              </a:ext>
            </a:extLst>
          </p:cNvPr>
          <p:cNvSpPr txBox="1">
            <a:spLocks/>
          </p:cNvSpPr>
          <p:nvPr/>
        </p:nvSpPr>
        <p:spPr>
          <a:xfrm>
            <a:off x="1698166" y="2943420"/>
            <a:ext cx="3006181" cy="1772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400" dirty="0"/>
              <a:t>As a website grows, keeping images in a separate folder helps you understand how the site is organized. Here you can see an example of the files for a website; all of the images are stored in a folder called images.</a:t>
            </a:r>
            <a:endParaRPr lang="en-US" sz="1800" dirty="0">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B233D244-F7D7-4757-B314-5F1AD20BB2BF}"/>
              </a:ext>
            </a:extLst>
          </p:cNvPr>
          <p:cNvSpPr txBox="1">
            <a:spLocks/>
          </p:cNvSpPr>
          <p:nvPr/>
        </p:nvSpPr>
        <p:spPr>
          <a:xfrm>
            <a:off x="5145213" y="2943420"/>
            <a:ext cx="3006181" cy="2061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400" dirty="0"/>
              <a:t>On a big site you might like to add subfolders inside the images folder. For example, images such as logos and buttons might sit in a folder called interface, product photographs might sit in a page called products, and images related to news might live in a folder called news.</a:t>
            </a:r>
            <a:endParaRPr lang="en-US" sz="1800" dirty="0">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A2E3CF39-E8D5-4539-991C-DE7F363D606E}"/>
              </a:ext>
            </a:extLst>
          </p:cNvPr>
          <p:cNvSpPr txBox="1">
            <a:spLocks/>
          </p:cNvSpPr>
          <p:nvPr/>
        </p:nvSpPr>
        <p:spPr>
          <a:xfrm>
            <a:off x="8592260" y="2943420"/>
            <a:ext cx="3006181" cy="2061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400" dirty="0"/>
              <a:t>If you are using a content management system or blogging platform, there are usually tools built into the admin site that allow you to upload images, and the program will probably already have a separate folder for image files and any other uploads.</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1DD0B4-3924-4289-BC59-8F8A42A2381D}"/>
              </a:ext>
            </a:extLst>
          </p:cNvPr>
          <p:cNvPicPr>
            <a:picLocks noChangeAspect="1"/>
          </p:cNvPicPr>
          <p:nvPr/>
        </p:nvPicPr>
        <p:blipFill>
          <a:blip r:embed="rId5"/>
          <a:stretch>
            <a:fillRect/>
          </a:stretch>
        </p:blipFill>
        <p:spPr>
          <a:xfrm>
            <a:off x="3964423" y="4973590"/>
            <a:ext cx="4263154" cy="1830197"/>
          </a:xfrm>
          <a:prstGeom prst="rect">
            <a:avLst/>
          </a:prstGeom>
        </p:spPr>
      </p:pic>
    </p:spTree>
    <p:extLst>
      <p:ext uri="{BB962C8B-B14F-4D97-AF65-F5344CB8AC3E}">
        <p14:creationId xmlns:p14="http://schemas.microsoft.com/office/powerpoint/2010/main" val="2080579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8414049" cy="1080938"/>
          </a:xfrm>
        </p:spPr>
        <p:txBody>
          <a:bodyPr/>
          <a:lstStyle/>
          <a:p>
            <a:r>
              <a:rPr lang="en-US" dirty="0"/>
              <a:t>ADDING IMAGES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386287" y="2307716"/>
            <a:ext cx="3006181" cy="44299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800" dirty="0"/>
              <a:t>&lt;</a:t>
            </a:r>
            <a:r>
              <a:rPr lang="en-US" sz="1800" dirty="0" err="1"/>
              <a:t>img</a:t>
            </a:r>
            <a:r>
              <a:rPr lang="en-US" sz="1800" dirty="0"/>
              <a:t>&gt;</a:t>
            </a:r>
            <a:br>
              <a:rPr lang="en-US" sz="1800" dirty="0"/>
            </a:br>
            <a:r>
              <a:rPr lang="en-US" sz="1300" dirty="0"/>
              <a:t>To add an image into the page you need to use an &lt;</a:t>
            </a:r>
            <a:r>
              <a:rPr lang="en-US" sz="1300" dirty="0" err="1"/>
              <a:t>img</a:t>
            </a:r>
            <a:r>
              <a:rPr lang="en-US" sz="1300" dirty="0"/>
              <a:t>&gt; element. This is an empty element (which means there is no closing tag). It must carry the following two attributes:</a:t>
            </a:r>
            <a:br>
              <a:rPr lang="en-US" sz="1400" dirty="0"/>
            </a:br>
            <a:br>
              <a:rPr lang="en-US" sz="1400" dirty="0"/>
            </a:br>
            <a:r>
              <a:rPr lang="en-US" sz="1400" dirty="0"/>
              <a:t>SRC</a:t>
            </a:r>
            <a:br>
              <a:rPr lang="en-US" sz="1400" dirty="0"/>
            </a:br>
            <a:r>
              <a:rPr lang="en-US" sz="1300" dirty="0"/>
              <a:t>This tells the browser where it can find the image file. This will usually be a relative URL pointing to an image on your own site. (Here you can see that the images are in a child folder called images — relative URLs were covered on pages 83-84). </a:t>
            </a:r>
            <a:br>
              <a:rPr lang="en-US" sz="1400" dirty="0"/>
            </a:br>
            <a:br>
              <a:rPr lang="en-US" sz="1400" dirty="0"/>
            </a:br>
            <a:r>
              <a:rPr lang="en-US" sz="1400" dirty="0"/>
              <a:t>ALT</a:t>
            </a:r>
            <a:br>
              <a:rPr lang="en-US" sz="1400" dirty="0"/>
            </a:br>
            <a:r>
              <a:rPr lang="en-US" sz="1300" dirty="0"/>
              <a:t>This provides a text description of the image which describes the image if you cannot see it.</a:t>
            </a:r>
            <a:endParaRPr lang="en-US" sz="1300" dirty="0">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A2E3CF39-E8D5-4539-991C-DE7F363D606E}"/>
              </a:ext>
            </a:extLst>
          </p:cNvPr>
          <p:cNvSpPr txBox="1">
            <a:spLocks/>
          </p:cNvSpPr>
          <p:nvPr/>
        </p:nvSpPr>
        <p:spPr>
          <a:xfrm>
            <a:off x="9276345" y="2169023"/>
            <a:ext cx="2731170" cy="43395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400" b="1" dirty="0"/>
              <a:t>Title</a:t>
            </a:r>
            <a:br>
              <a:rPr lang="en-US" sz="1400" b="1" dirty="0"/>
            </a:br>
            <a:r>
              <a:rPr lang="en-US" sz="1300" dirty="0"/>
              <a:t>You can also use the title attribute with the &lt;</a:t>
            </a:r>
            <a:r>
              <a:rPr lang="en-US" sz="1300" dirty="0" err="1"/>
              <a:t>img</a:t>
            </a:r>
            <a:r>
              <a:rPr lang="en-US" sz="1300" dirty="0"/>
              <a:t>&gt; element to provide additional information about the image. Most browsers will display the content of this attribute in a </a:t>
            </a:r>
            <a:r>
              <a:rPr lang="en-US" sz="1300" dirty="0" err="1"/>
              <a:t>tootip</a:t>
            </a:r>
            <a:r>
              <a:rPr lang="en-US" sz="1300" dirty="0"/>
              <a:t> when the user hovers over the image.</a:t>
            </a:r>
          </a:p>
          <a:p>
            <a:pPr marL="0" indent="0">
              <a:lnSpc>
                <a:spcPct val="100000"/>
              </a:lnSpc>
              <a:buNone/>
            </a:pPr>
            <a:r>
              <a:rPr lang="en-US" sz="1300" dirty="0"/>
              <a:t>You can also use the title attribute with the &lt;</a:t>
            </a:r>
            <a:r>
              <a:rPr lang="en-US" sz="1300" dirty="0" err="1"/>
              <a:t>img</a:t>
            </a:r>
            <a:r>
              <a:rPr lang="en-US" sz="1300" dirty="0"/>
              <a:t>&gt; element to provide additional information about the image. Most browsers will display the content of this attribute in a </a:t>
            </a:r>
            <a:r>
              <a:rPr lang="en-US" sz="1300" dirty="0" err="1"/>
              <a:t>tootip</a:t>
            </a:r>
            <a:r>
              <a:rPr lang="en-US" sz="1300" dirty="0"/>
              <a:t> when the user hovers over the image.</a:t>
            </a:r>
          </a:p>
          <a:p>
            <a:pPr marL="0" indent="0">
              <a:lnSpc>
                <a:spcPct val="100000"/>
              </a:lnSpc>
              <a:buNone/>
            </a:pPr>
            <a:r>
              <a:rPr lang="en-US" sz="1300" dirty="0"/>
              <a:t>If the image is just to make a page look more attractive (and it has no meaning, such as a graphic dividing line), then the alt attribute should still be used but the quotes should be left empty</a:t>
            </a:r>
            <a:r>
              <a:rPr lang="en-US" sz="1300" b="1" dirty="0"/>
              <a:t>.</a:t>
            </a:r>
            <a:br>
              <a:rPr lang="en-US" sz="1400" b="1" dirty="0"/>
            </a:br>
            <a:endParaRPr lang="en-US" b="1"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C2337AE-2CFA-4552-B4F8-F1BF4045E21D}"/>
              </a:ext>
            </a:extLst>
          </p:cNvPr>
          <p:cNvPicPr>
            <a:picLocks noChangeAspect="1"/>
          </p:cNvPicPr>
          <p:nvPr/>
        </p:nvPicPr>
        <p:blipFill>
          <a:blip r:embed="rId5"/>
          <a:stretch>
            <a:fillRect/>
          </a:stretch>
        </p:blipFill>
        <p:spPr>
          <a:xfrm>
            <a:off x="3714840" y="2095163"/>
            <a:ext cx="5200558" cy="4642521"/>
          </a:xfrm>
          <a:prstGeom prst="rect">
            <a:avLst/>
          </a:prstGeom>
        </p:spPr>
      </p:pic>
    </p:spTree>
    <p:extLst>
      <p:ext uri="{BB962C8B-B14F-4D97-AF65-F5344CB8AC3E}">
        <p14:creationId xmlns:p14="http://schemas.microsoft.com/office/powerpoint/2010/main" val="3312485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8414049" cy="1080938"/>
          </a:xfrm>
        </p:spPr>
        <p:txBody>
          <a:bodyPr/>
          <a:lstStyle/>
          <a:p>
            <a:r>
              <a:rPr lang="en-US" dirty="0"/>
              <a:t>HEIGHT &amp; WIDTH OF IMAGES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7444613" y="2275627"/>
            <a:ext cx="4213987" cy="44299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dirty="0"/>
              <a:t>You will also often see an &lt;</a:t>
            </a:r>
            <a:r>
              <a:rPr lang="en-US" sz="1600" dirty="0" err="1"/>
              <a:t>img</a:t>
            </a:r>
            <a:r>
              <a:rPr lang="en-US" sz="1600" dirty="0"/>
              <a:t>&gt; element use two other attributes that specify its size:</a:t>
            </a:r>
          </a:p>
          <a:p>
            <a:pPr marL="0" indent="0">
              <a:lnSpc>
                <a:spcPct val="100000"/>
              </a:lnSpc>
              <a:buNone/>
            </a:pPr>
            <a:r>
              <a:rPr lang="en-US" sz="1600" b="1" dirty="0"/>
              <a:t>Height</a:t>
            </a:r>
            <a:br>
              <a:rPr lang="en-US" sz="1600" dirty="0"/>
            </a:br>
            <a:r>
              <a:rPr lang="en-US" sz="1600" dirty="0"/>
              <a:t>This specifies the height of the image in pixels.</a:t>
            </a:r>
          </a:p>
          <a:p>
            <a:pPr marL="0" indent="0">
              <a:lnSpc>
                <a:spcPct val="100000"/>
              </a:lnSpc>
              <a:buNone/>
            </a:pPr>
            <a:r>
              <a:rPr lang="en-US" sz="1600" b="1" dirty="0"/>
              <a:t>Width</a:t>
            </a:r>
            <a:br>
              <a:rPr lang="en-US" sz="1600" dirty="0"/>
            </a:br>
            <a:r>
              <a:rPr lang="en-US" sz="1600" dirty="0"/>
              <a:t>This specifies the width of the image in </a:t>
            </a:r>
            <a:r>
              <a:rPr lang="en-US" sz="1600" dirty="0" err="1"/>
              <a:t>pixels.Images</a:t>
            </a:r>
            <a:r>
              <a:rPr lang="en-US" sz="1600" dirty="0"/>
              <a:t> often take longer to load than the HTML code that makes up the rest of the page. It is, therefore, a good idea to specify the size of the image so that the browser can render the rest of the text on the page while leaving the right amount of space for the image that is still loading.</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EE22521-980D-491C-8F25-56E3F13586D9}"/>
              </a:ext>
            </a:extLst>
          </p:cNvPr>
          <p:cNvPicPr>
            <a:picLocks noChangeAspect="1"/>
          </p:cNvPicPr>
          <p:nvPr/>
        </p:nvPicPr>
        <p:blipFill>
          <a:blip r:embed="rId5"/>
          <a:stretch>
            <a:fillRect/>
          </a:stretch>
        </p:blipFill>
        <p:spPr>
          <a:xfrm>
            <a:off x="1789334" y="2123223"/>
            <a:ext cx="5389510" cy="4734777"/>
          </a:xfrm>
          <a:prstGeom prst="rect">
            <a:avLst/>
          </a:prstGeom>
        </p:spPr>
      </p:pic>
    </p:spTree>
    <p:extLst>
      <p:ext uri="{BB962C8B-B14F-4D97-AF65-F5344CB8AC3E}">
        <p14:creationId xmlns:p14="http://schemas.microsoft.com/office/powerpoint/2010/main" val="1298633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WHAT YOU SEE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05544" y="2207491"/>
            <a:ext cx="9845963" cy="4368800"/>
          </a:xfrm>
        </p:spPr>
        <p:txBody>
          <a:bodyPr>
            <a:normAutofit/>
          </a:bodyPr>
          <a:lstStyle/>
          <a:p>
            <a:pPr marL="0" indent="0">
              <a:buNone/>
            </a:pPr>
            <a:r>
              <a:rPr lang="en-US" dirty="0"/>
              <a:t>When you are looking at a website, it is most likely that your browser will be receiving HTML and CSS from the web server that hosts the site. The web browser interprets the HTML and CSS code to create the page that you see. </a:t>
            </a:r>
          </a:p>
          <a:p>
            <a:pPr marL="0" indent="0">
              <a:buNone/>
            </a:pPr>
            <a:r>
              <a:rPr lang="en-US" dirty="0"/>
              <a:t>Most web pages also include extra content such as images, audio, video, or animations and this LMS will teach you how to prepare them for use on the web and then how to insert them into your web pages. </a:t>
            </a:r>
          </a:p>
          <a:p>
            <a:pPr marL="0" indent="0">
              <a:buNone/>
            </a:pPr>
            <a:r>
              <a:rPr lang="en-US" dirty="0"/>
              <a:t>Some sites also send JavaScript or Flash to your browser, and you will see how to add JavaScript and Flash in your web pages. Both of these technologies are advanced topics that you can go on to learn more about once you have mastered HTML and CSS, if you want to.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1577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280322" cy="1080938"/>
          </a:xfrm>
        </p:spPr>
        <p:txBody>
          <a:bodyPr/>
          <a:lstStyle/>
          <a:p>
            <a:r>
              <a:rPr lang="en-US" dirty="0"/>
              <a:t>WHERE TO PLACE IMAGES IN YOUR CODE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558946" y="2428032"/>
            <a:ext cx="4213987" cy="44299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dirty="0"/>
              <a:t>Where an image is placed in the code will affect how it is displayed. Here are three examples of image placement that produce different results:</a:t>
            </a:r>
          </a:p>
          <a:p>
            <a:pPr marL="0" indent="0">
              <a:lnSpc>
                <a:spcPct val="100000"/>
              </a:lnSpc>
              <a:buNone/>
            </a:pPr>
            <a:endParaRPr lang="en-US" sz="1600" dirty="0"/>
          </a:p>
          <a:p>
            <a:pPr marL="0" indent="0">
              <a:lnSpc>
                <a:spcPct val="100000"/>
              </a:lnSpc>
              <a:buNone/>
            </a:pPr>
            <a:r>
              <a:rPr lang="en-US" sz="1600" b="1" dirty="0"/>
              <a:t>1: Before a paragraph </a:t>
            </a:r>
            <a:br>
              <a:rPr lang="en-US" sz="1600" dirty="0"/>
            </a:br>
            <a:r>
              <a:rPr lang="en-US" sz="1600" dirty="0"/>
              <a:t>The paragraph starts on a new line after the image.</a:t>
            </a:r>
          </a:p>
          <a:p>
            <a:pPr marL="0" indent="0">
              <a:lnSpc>
                <a:spcPct val="100000"/>
              </a:lnSpc>
              <a:buNone/>
            </a:pPr>
            <a:r>
              <a:rPr lang="en-US" sz="1600" b="1" dirty="0"/>
              <a:t>2: Inside the start of a paragraph</a:t>
            </a:r>
            <a:br>
              <a:rPr lang="en-US" sz="1600" dirty="0"/>
            </a:br>
            <a:r>
              <a:rPr lang="en-US" sz="1600" dirty="0"/>
              <a:t>The first row of text aligns with the bottom of the image.</a:t>
            </a:r>
          </a:p>
          <a:p>
            <a:pPr marL="0" indent="0">
              <a:lnSpc>
                <a:spcPct val="100000"/>
              </a:lnSpc>
              <a:buNone/>
            </a:pPr>
            <a:r>
              <a:rPr lang="en-US" sz="1600" b="1" dirty="0"/>
              <a:t>3: In the middle of a paragraph</a:t>
            </a:r>
            <a:br>
              <a:rPr lang="en-US" sz="1600" dirty="0"/>
            </a:br>
            <a:r>
              <a:rPr lang="en-US" sz="1600" dirty="0"/>
              <a:t>The image is placed between the words of the paragraph that it appears in.</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C58C89B-C421-406A-A26D-878790F9FD64}"/>
              </a:ext>
            </a:extLst>
          </p:cNvPr>
          <p:cNvPicPr>
            <a:picLocks noChangeAspect="1"/>
          </p:cNvPicPr>
          <p:nvPr/>
        </p:nvPicPr>
        <p:blipFill>
          <a:blip r:embed="rId5"/>
          <a:stretch>
            <a:fillRect/>
          </a:stretch>
        </p:blipFill>
        <p:spPr>
          <a:xfrm>
            <a:off x="6096000" y="2167248"/>
            <a:ext cx="5129463" cy="4690752"/>
          </a:xfrm>
          <a:prstGeom prst="rect">
            <a:avLst/>
          </a:prstGeom>
        </p:spPr>
      </p:pic>
    </p:spTree>
    <p:extLst>
      <p:ext uri="{BB962C8B-B14F-4D97-AF65-F5344CB8AC3E}">
        <p14:creationId xmlns:p14="http://schemas.microsoft.com/office/powerpoint/2010/main" val="1686021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280322" cy="1080938"/>
          </a:xfrm>
        </p:spPr>
        <p:txBody>
          <a:bodyPr/>
          <a:lstStyle/>
          <a:p>
            <a:r>
              <a:rPr lang="en-US" dirty="0"/>
              <a:t>WHERE TO PLACE IMAGES IN YOUR CODE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6299389" y="2416021"/>
            <a:ext cx="5431401" cy="44299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dirty="0"/>
              <a:t>Where you place the image in the code is important because browsers show HTML elements in one of two ways:</a:t>
            </a:r>
          </a:p>
          <a:p>
            <a:pPr marL="0" indent="0">
              <a:lnSpc>
                <a:spcPct val="100000"/>
              </a:lnSpc>
              <a:buNone/>
            </a:pPr>
            <a:r>
              <a:rPr lang="en-US" sz="1600" dirty="0"/>
              <a:t>Block elements always appear on a new line. Examples of block elements include the &lt;h1&gt; and &lt;p&gt; elements.</a:t>
            </a:r>
          </a:p>
          <a:p>
            <a:pPr marL="0" indent="0">
              <a:lnSpc>
                <a:spcPct val="100000"/>
              </a:lnSpc>
              <a:buNone/>
            </a:pPr>
            <a:r>
              <a:rPr lang="en-US" sz="1600" dirty="0"/>
              <a:t>If the &lt;</a:t>
            </a:r>
            <a:r>
              <a:rPr lang="en-US" sz="1600" dirty="0" err="1"/>
              <a:t>img</a:t>
            </a:r>
            <a:r>
              <a:rPr lang="en-US" sz="1600" dirty="0"/>
              <a:t>&gt; is followed by a block level element (such as a paragraph) then the block level element will sit on a new line after the </a:t>
            </a:r>
            <a:r>
              <a:rPr lang="en-US" sz="1600" dirty="0" err="1"/>
              <a:t>imageas</a:t>
            </a:r>
            <a:r>
              <a:rPr lang="en-US" sz="1600" dirty="0"/>
              <a:t> shown in the first example on this page.</a:t>
            </a:r>
          </a:p>
          <a:p>
            <a:pPr marL="0" indent="0">
              <a:lnSpc>
                <a:spcPct val="100000"/>
              </a:lnSpc>
              <a:buNone/>
            </a:pPr>
            <a:r>
              <a:rPr lang="en-US" sz="1600" dirty="0"/>
              <a:t>Inline elements sit within a block level element and do not start on a new line. Examples of inline elements include the &lt;b&gt;, &lt;</a:t>
            </a:r>
            <a:r>
              <a:rPr lang="en-US" sz="1600" dirty="0" err="1"/>
              <a:t>em</a:t>
            </a:r>
            <a:r>
              <a:rPr lang="en-US" sz="1600" dirty="0"/>
              <a:t>&gt;, and &lt;</a:t>
            </a:r>
            <a:r>
              <a:rPr lang="en-US" sz="1600" dirty="0" err="1"/>
              <a:t>img</a:t>
            </a:r>
            <a:r>
              <a:rPr lang="en-US" sz="1600" dirty="0"/>
              <a:t>&gt; elements.</a:t>
            </a:r>
          </a:p>
          <a:p>
            <a:pPr marL="0" indent="0">
              <a:lnSpc>
                <a:spcPct val="100000"/>
              </a:lnSpc>
              <a:buNone/>
            </a:pPr>
            <a:r>
              <a:rPr lang="en-US" sz="1600" dirty="0"/>
              <a:t>If the &lt;</a:t>
            </a:r>
            <a:r>
              <a:rPr lang="en-US" sz="1600" dirty="0" err="1"/>
              <a:t>img</a:t>
            </a:r>
            <a:r>
              <a:rPr lang="en-US" sz="1600" dirty="0"/>
              <a:t>&gt; element is inside a block level element, any text or other inline elements will flow around the image as shown in the second and third examples on this page</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F5968D5-8229-4D51-8B1D-A2D0526C17FC}"/>
              </a:ext>
            </a:extLst>
          </p:cNvPr>
          <p:cNvPicPr>
            <a:picLocks noChangeAspect="1"/>
          </p:cNvPicPr>
          <p:nvPr/>
        </p:nvPicPr>
        <p:blipFill>
          <a:blip r:embed="rId5"/>
          <a:stretch>
            <a:fillRect/>
          </a:stretch>
        </p:blipFill>
        <p:spPr>
          <a:xfrm>
            <a:off x="1419365" y="2298052"/>
            <a:ext cx="4676635" cy="4559948"/>
          </a:xfrm>
          <a:prstGeom prst="rect">
            <a:avLst/>
          </a:prstGeom>
        </p:spPr>
      </p:pic>
    </p:spTree>
    <p:extLst>
      <p:ext uri="{BB962C8B-B14F-4D97-AF65-F5344CB8AC3E}">
        <p14:creationId xmlns:p14="http://schemas.microsoft.com/office/powerpoint/2010/main" val="6557259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280322" cy="1080938"/>
          </a:xfrm>
        </p:spPr>
        <p:txBody>
          <a:bodyPr/>
          <a:lstStyle/>
          <a:p>
            <a:r>
              <a:rPr lang="en-US" dirty="0"/>
              <a:t>THREE RULES FOR CREATING IMAGES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732547" y="2211464"/>
            <a:ext cx="9685421"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dirty="0"/>
              <a:t>There are three rules to remember when you are creating images for your website which are summarized below.</a:t>
            </a:r>
          </a:p>
        </p:txBody>
      </p:sp>
      <p:sp>
        <p:nvSpPr>
          <p:cNvPr id="7" name="Content Placeholder 2">
            <a:extLst>
              <a:ext uri="{FF2B5EF4-FFF2-40B4-BE49-F238E27FC236}">
                <a16:creationId xmlns:a16="http://schemas.microsoft.com/office/drawing/2014/main" id="{E972AE9B-6871-41C8-BEED-2D9ED5F66FAE}"/>
              </a:ext>
            </a:extLst>
          </p:cNvPr>
          <p:cNvSpPr txBox="1">
            <a:spLocks/>
          </p:cNvSpPr>
          <p:nvPr/>
        </p:nvSpPr>
        <p:spPr>
          <a:xfrm>
            <a:off x="2273966" y="2763744"/>
            <a:ext cx="1828801"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4400" dirty="0"/>
              <a:t>1</a:t>
            </a:r>
          </a:p>
        </p:txBody>
      </p:sp>
      <p:sp>
        <p:nvSpPr>
          <p:cNvPr id="8" name="Content Placeholder 2">
            <a:extLst>
              <a:ext uri="{FF2B5EF4-FFF2-40B4-BE49-F238E27FC236}">
                <a16:creationId xmlns:a16="http://schemas.microsoft.com/office/drawing/2014/main" id="{6047F939-A6C0-4890-BC35-9B2B23BDF97A}"/>
              </a:ext>
            </a:extLst>
          </p:cNvPr>
          <p:cNvSpPr txBox="1">
            <a:spLocks/>
          </p:cNvSpPr>
          <p:nvPr/>
        </p:nvSpPr>
        <p:spPr>
          <a:xfrm>
            <a:off x="5181598" y="2728822"/>
            <a:ext cx="1828801"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4400" dirty="0"/>
              <a:t>2</a:t>
            </a:r>
          </a:p>
        </p:txBody>
      </p:sp>
      <p:sp>
        <p:nvSpPr>
          <p:cNvPr id="9" name="Content Placeholder 2">
            <a:extLst>
              <a:ext uri="{FF2B5EF4-FFF2-40B4-BE49-F238E27FC236}">
                <a16:creationId xmlns:a16="http://schemas.microsoft.com/office/drawing/2014/main" id="{979877D2-7A38-4202-B53B-87DFDF279A57}"/>
              </a:ext>
            </a:extLst>
          </p:cNvPr>
          <p:cNvSpPr txBox="1">
            <a:spLocks/>
          </p:cNvSpPr>
          <p:nvPr/>
        </p:nvSpPr>
        <p:spPr>
          <a:xfrm>
            <a:off x="8442165" y="2763744"/>
            <a:ext cx="1828801"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4400" dirty="0"/>
              <a:t>3</a:t>
            </a:r>
          </a:p>
        </p:txBody>
      </p:sp>
      <p:sp>
        <p:nvSpPr>
          <p:cNvPr id="10" name="Content Placeholder 2">
            <a:extLst>
              <a:ext uri="{FF2B5EF4-FFF2-40B4-BE49-F238E27FC236}">
                <a16:creationId xmlns:a16="http://schemas.microsoft.com/office/drawing/2014/main" id="{268EF748-D225-4E24-B028-D274ADA457A8}"/>
              </a:ext>
            </a:extLst>
          </p:cNvPr>
          <p:cNvSpPr txBox="1">
            <a:spLocks/>
          </p:cNvSpPr>
          <p:nvPr/>
        </p:nvSpPr>
        <p:spPr>
          <a:xfrm>
            <a:off x="2003255" y="3463922"/>
            <a:ext cx="2370222"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600" b="1" dirty="0"/>
              <a:t>Save images in the right format</a:t>
            </a:r>
            <a:endParaRPr lang="en-US" sz="2000" b="1" dirty="0"/>
          </a:p>
        </p:txBody>
      </p:sp>
      <p:sp>
        <p:nvSpPr>
          <p:cNvPr id="11" name="Content Placeholder 2">
            <a:extLst>
              <a:ext uri="{FF2B5EF4-FFF2-40B4-BE49-F238E27FC236}">
                <a16:creationId xmlns:a16="http://schemas.microsoft.com/office/drawing/2014/main" id="{DDDD7824-F298-4972-88F0-CDCED10CA9FB}"/>
              </a:ext>
            </a:extLst>
          </p:cNvPr>
          <p:cNvSpPr txBox="1">
            <a:spLocks/>
          </p:cNvSpPr>
          <p:nvPr/>
        </p:nvSpPr>
        <p:spPr>
          <a:xfrm>
            <a:off x="4910887" y="3463922"/>
            <a:ext cx="2370222"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600" b="1" dirty="0"/>
              <a:t>Save images at the right size</a:t>
            </a:r>
            <a:endParaRPr lang="en-US" sz="2800" b="1" dirty="0"/>
          </a:p>
        </p:txBody>
      </p:sp>
      <p:sp>
        <p:nvSpPr>
          <p:cNvPr id="12" name="Content Placeholder 2">
            <a:extLst>
              <a:ext uri="{FF2B5EF4-FFF2-40B4-BE49-F238E27FC236}">
                <a16:creationId xmlns:a16="http://schemas.microsoft.com/office/drawing/2014/main" id="{EE5AD369-5282-43E2-9DD0-A8E025AAB7F4}"/>
              </a:ext>
            </a:extLst>
          </p:cNvPr>
          <p:cNvSpPr txBox="1">
            <a:spLocks/>
          </p:cNvSpPr>
          <p:nvPr/>
        </p:nvSpPr>
        <p:spPr>
          <a:xfrm>
            <a:off x="8171455" y="3463922"/>
            <a:ext cx="2370222"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600" b="1" dirty="0"/>
              <a:t>Use the correct resolution</a:t>
            </a:r>
            <a:endParaRPr lang="en-US" sz="3600" b="1" dirty="0"/>
          </a:p>
        </p:txBody>
      </p:sp>
      <p:sp>
        <p:nvSpPr>
          <p:cNvPr id="13" name="Content Placeholder 2">
            <a:extLst>
              <a:ext uri="{FF2B5EF4-FFF2-40B4-BE49-F238E27FC236}">
                <a16:creationId xmlns:a16="http://schemas.microsoft.com/office/drawing/2014/main" id="{E46C8817-32B8-4D2C-B5F9-BC0EDB0DFA0A}"/>
              </a:ext>
            </a:extLst>
          </p:cNvPr>
          <p:cNvSpPr txBox="1">
            <a:spLocks/>
          </p:cNvSpPr>
          <p:nvPr/>
        </p:nvSpPr>
        <p:spPr>
          <a:xfrm>
            <a:off x="1732547" y="4164100"/>
            <a:ext cx="2584776" cy="20847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400" dirty="0"/>
              <a:t>Websites mainly use images in jpeg, gif, or </a:t>
            </a:r>
            <a:r>
              <a:rPr lang="en-US" sz="1400" dirty="0" err="1"/>
              <a:t>png</a:t>
            </a:r>
            <a:r>
              <a:rPr lang="en-US" sz="1400" dirty="0"/>
              <a:t> format. If you choose the wrong image format then your image might not look as sharp as it should and can make the web page slower to load.</a:t>
            </a:r>
          </a:p>
        </p:txBody>
      </p:sp>
      <p:sp>
        <p:nvSpPr>
          <p:cNvPr id="15" name="Content Placeholder 2">
            <a:extLst>
              <a:ext uri="{FF2B5EF4-FFF2-40B4-BE49-F238E27FC236}">
                <a16:creationId xmlns:a16="http://schemas.microsoft.com/office/drawing/2014/main" id="{A206760F-1CA1-4C09-B1BC-91EBFE9D7186}"/>
              </a:ext>
            </a:extLst>
          </p:cNvPr>
          <p:cNvSpPr txBox="1">
            <a:spLocks/>
          </p:cNvSpPr>
          <p:nvPr/>
        </p:nvSpPr>
        <p:spPr>
          <a:xfrm>
            <a:off x="4614105" y="4164100"/>
            <a:ext cx="2963786" cy="20847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400" dirty="0"/>
              <a:t>You should save the image at the same width and height it will appear on the website. If the image is smaller than the width or height that you have specified, the image can be distorted and stretched. If the image is larger than the width and height if you have specified, the image will take longer to display on the page.</a:t>
            </a:r>
          </a:p>
        </p:txBody>
      </p:sp>
      <p:sp>
        <p:nvSpPr>
          <p:cNvPr id="16" name="Content Placeholder 2">
            <a:extLst>
              <a:ext uri="{FF2B5EF4-FFF2-40B4-BE49-F238E27FC236}">
                <a16:creationId xmlns:a16="http://schemas.microsoft.com/office/drawing/2014/main" id="{04DB42AC-FC08-4626-B693-6E2DCFDC95C2}"/>
              </a:ext>
            </a:extLst>
          </p:cNvPr>
          <p:cNvSpPr txBox="1">
            <a:spLocks/>
          </p:cNvSpPr>
          <p:nvPr/>
        </p:nvSpPr>
        <p:spPr>
          <a:xfrm>
            <a:off x="7874673" y="4177305"/>
            <a:ext cx="2963786" cy="20847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buNone/>
            </a:pPr>
            <a:r>
              <a:rPr lang="en-US" sz="1400" dirty="0"/>
              <a:t>Computer screens are made up of dots known as pixels. Images used on the web are also made up of tiny dots. Resolution refers to the number of dots per inch, and most computer screens only show web pages at 72 pixels per inch. So saving images at a higher resolution results in images that are larger than necessary and take longer to download. </a:t>
            </a:r>
            <a:endParaRPr lang="en-US" sz="1800" dirty="0"/>
          </a:p>
        </p:txBody>
      </p:sp>
    </p:spTree>
    <p:extLst>
      <p:ext uri="{BB962C8B-B14F-4D97-AF65-F5344CB8AC3E}">
        <p14:creationId xmlns:p14="http://schemas.microsoft.com/office/powerpoint/2010/main" val="1637291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280322" cy="1080938"/>
          </a:xfrm>
        </p:spPr>
        <p:txBody>
          <a:bodyPr/>
          <a:lstStyle/>
          <a:p>
            <a:r>
              <a:rPr lang="en-US" dirty="0"/>
              <a:t>IMAGE DIMENSIONS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732547" y="2053889"/>
            <a:ext cx="9685421"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dirty="0"/>
              <a:t>The images you use on your website should be saved at the same width and height that you want them to appear on the page.</a:t>
            </a:r>
            <a:endParaRPr lang="en-US" sz="2000" dirty="0"/>
          </a:p>
        </p:txBody>
      </p:sp>
      <p:pic>
        <p:nvPicPr>
          <p:cNvPr id="4" name="Picture 3">
            <a:extLst>
              <a:ext uri="{FF2B5EF4-FFF2-40B4-BE49-F238E27FC236}">
                <a16:creationId xmlns:a16="http://schemas.microsoft.com/office/drawing/2014/main" id="{FD0F2069-CBBE-4D4E-8D6E-256F9C600952}"/>
              </a:ext>
            </a:extLst>
          </p:cNvPr>
          <p:cNvPicPr>
            <a:picLocks noChangeAspect="1"/>
          </p:cNvPicPr>
          <p:nvPr/>
        </p:nvPicPr>
        <p:blipFill>
          <a:blip r:embed="rId5"/>
          <a:stretch>
            <a:fillRect/>
          </a:stretch>
        </p:blipFill>
        <p:spPr>
          <a:xfrm>
            <a:off x="1732547" y="2754067"/>
            <a:ext cx="9456821" cy="4103933"/>
          </a:xfrm>
          <a:prstGeom prst="rect">
            <a:avLst/>
          </a:prstGeom>
        </p:spPr>
      </p:pic>
    </p:spTree>
    <p:extLst>
      <p:ext uri="{BB962C8B-B14F-4D97-AF65-F5344CB8AC3E}">
        <p14:creationId xmlns:p14="http://schemas.microsoft.com/office/powerpoint/2010/main" val="106791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280322" cy="1080938"/>
          </a:xfrm>
        </p:spPr>
        <p:txBody>
          <a:bodyPr/>
          <a:lstStyle/>
          <a:p>
            <a:r>
              <a:rPr lang="en-US" dirty="0"/>
              <a:t>CROPPING IMAGES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732547" y="2053889"/>
            <a:ext cx="9685421"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dirty="0"/>
              <a:t>The images you use on your website should be saved at the same width and height that you want them to appear on the page.</a:t>
            </a:r>
            <a:endParaRPr lang="en-US" sz="2000" dirty="0"/>
          </a:p>
        </p:txBody>
      </p:sp>
      <p:pic>
        <p:nvPicPr>
          <p:cNvPr id="4" name="Picture 3">
            <a:extLst>
              <a:ext uri="{FF2B5EF4-FFF2-40B4-BE49-F238E27FC236}">
                <a16:creationId xmlns:a16="http://schemas.microsoft.com/office/drawing/2014/main" id="{FD0F2069-CBBE-4D4E-8D6E-256F9C600952}"/>
              </a:ext>
            </a:extLst>
          </p:cNvPr>
          <p:cNvPicPr>
            <a:picLocks noChangeAspect="1"/>
          </p:cNvPicPr>
          <p:nvPr/>
        </p:nvPicPr>
        <p:blipFill>
          <a:blip r:embed="rId5"/>
          <a:stretch>
            <a:fillRect/>
          </a:stretch>
        </p:blipFill>
        <p:spPr>
          <a:xfrm>
            <a:off x="1732547" y="2754067"/>
            <a:ext cx="9456821" cy="4103933"/>
          </a:xfrm>
          <a:prstGeom prst="rect">
            <a:avLst/>
          </a:prstGeom>
        </p:spPr>
      </p:pic>
    </p:spTree>
    <p:extLst>
      <p:ext uri="{BB962C8B-B14F-4D97-AF65-F5344CB8AC3E}">
        <p14:creationId xmlns:p14="http://schemas.microsoft.com/office/powerpoint/2010/main" val="140611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280322" cy="1080938"/>
          </a:xfrm>
        </p:spPr>
        <p:txBody>
          <a:bodyPr/>
          <a:lstStyle/>
          <a:p>
            <a:r>
              <a:rPr lang="en-US" dirty="0"/>
              <a:t>IMAGE DIMENSIONS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1732547" y="2053889"/>
            <a:ext cx="9685421" cy="7001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dirty="0"/>
              <a:t>The images you use on your website should be saved at the same width and height that you want them to appear on the page.</a:t>
            </a:r>
            <a:endParaRPr lang="en-US" sz="2000" dirty="0"/>
          </a:p>
        </p:txBody>
      </p:sp>
      <p:pic>
        <p:nvPicPr>
          <p:cNvPr id="5" name="Picture 4">
            <a:extLst>
              <a:ext uri="{FF2B5EF4-FFF2-40B4-BE49-F238E27FC236}">
                <a16:creationId xmlns:a16="http://schemas.microsoft.com/office/drawing/2014/main" id="{60113503-CC14-41A5-B7AC-5695CB2589E0}"/>
              </a:ext>
            </a:extLst>
          </p:cNvPr>
          <p:cNvPicPr>
            <a:picLocks noChangeAspect="1"/>
          </p:cNvPicPr>
          <p:nvPr/>
        </p:nvPicPr>
        <p:blipFill>
          <a:blip r:embed="rId5"/>
          <a:stretch>
            <a:fillRect/>
          </a:stretch>
        </p:blipFill>
        <p:spPr>
          <a:xfrm>
            <a:off x="1913020" y="2754067"/>
            <a:ext cx="9324474" cy="4103933"/>
          </a:xfrm>
          <a:prstGeom prst="rect">
            <a:avLst/>
          </a:prstGeom>
        </p:spPr>
      </p:pic>
    </p:spTree>
    <p:extLst>
      <p:ext uri="{BB962C8B-B14F-4D97-AF65-F5344CB8AC3E}">
        <p14:creationId xmlns:p14="http://schemas.microsoft.com/office/powerpoint/2010/main" val="2017550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280322" cy="1080938"/>
          </a:xfrm>
        </p:spPr>
        <p:txBody>
          <a:bodyPr/>
          <a:lstStyle/>
          <a:p>
            <a:r>
              <a:rPr lang="en-US" dirty="0"/>
              <a:t>HTML5: FIGURE AND FIGURE CAPTION</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14" name="Content Placeholder 2">
            <a:extLst>
              <a:ext uri="{FF2B5EF4-FFF2-40B4-BE49-F238E27FC236}">
                <a16:creationId xmlns:a16="http://schemas.microsoft.com/office/drawing/2014/main" id="{3A7CC84A-56FF-42B8-80B9-2B2BE700271B}"/>
              </a:ext>
            </a:extLst>
          </p:cNvPr>
          <p:cNvSpPr txBox="1">
            <a:spLocks/>
          </p:cNvSpPr>
          <p:nvPr/>
        </p:nvSpPr>
        <p:spPr>
          <a:xfrm>
            <a:off x="637675" y="2342646"/>
            <a:ext cx="3934325" cy="4346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600" b="1" dirty="0"/>
              <a:t>&lt;figure&gt;</a:t>
            </a:r>
            <a:br>
              <a:rPr lang="en-US" sz="1600" dirty="0"/>
            </a:br>
            <a:r>
              <a:rPr lang="en-US" sz="1600" dirty="0"/>
              <a:t>Images often come with captions. HTML5 has introduced a new &lt;figure&gt; element to contain images and their caption so that the two are associated. You can have more than one image inside the &lt;figure&gt; element as long as they all share the same caption.</a:t>
            </a:r>
          </a:p>
          <a:p>
            <a:pPr marL="0" indent="0">
              <a:lnSpc>
                <a:spcPct val="100000"/>
              </a:lnSpc>
              <a:buNone/>
            </a:pPr>
            <a:endParaRPr lang="en-US" sz="1600" dirty="0"/>
          </a:p>
          <a:p>
            <a:pPr marL="0" indent="0">
              <a:lnSpc>
                <a:spcPct val="100000"/>
              </a:lnSpc>
              <a:buNone/>
            </a:pPr>
            <a:r>
              <a:rPr lang="en-US" sz="1600" b="1" dirty="0"/>
              <a:t>&lt;</a:t>
            </a:r>
            <a:r>
              <a:rPr lang="en-US" sz="1600" b="1" dirty="0" err="1"/>
              <a:t>figcaption</a:t>
            </a:r>
            <a:r>
              <a:rPr lang="en-US" sz="1600" b="1" dirty="0"/>
              <a:t>&gt;</a:t>
            </a:r>
            <a:br>
              <a:rPr lang="en-US" sz="1600" dirty="0"/>
            </a:br>
            <a:r>
              <a:rPr lang="en-US" sz="1600" dirty="0"/>
              <a:t>The &lt;</a:t>
            </a:r>
            <a:r>
              <a:rPr lang="en-US" sz="1600" dirty="0" err="1"/>
              <a:t>figcaption</a:t>
            </a:r>
            <a:r>
              <a:rPr lang="en-US" sz="1600" dirty="0"/>
              <a:t>&gt; element has been added to HTML5 in order to allow web page authors to add a caption to an </a:t>
            </a:r>
            <a:r>
              <a:rPr lang="en-US" sz="1600" dirty="0" err="1"/>
              <a:t>image.Before</a:t>
            </a:r>
            <a:r>
              <a:rPr lang="en-US" sz="1600" dirty="0"/>
              <a:t> these elements were created there was no way to associate an &lt;</a:t>
            </a:r>
            <a:r>
              <a:rPr lang="en-US" sz="1600" dirty="0" err="1"/>
              <a:t>img</a:t>
            </a:r>
            <a:r>
              <a:rPr lang="en-US" sz="1600" dirty="0"/>
              <a:t>&gt; element with its caption.</a:t>
            </a:r>
            <a:endParaRPr lang="en-US" sz="2000" dirty="0"/>
          </a:p>
        </p:txBody>
      </p:sp>
      <p:pic>
        <p:nvPicPr>
          <p:cNvPr id="4" name="Picture 3">
            <a:extLst>
              <a:ext uri="{FF2B5EF4-FFF2-40B4-BE49-F238E27FC236}">
                <a16:creationId xmlns:a16="http://schemas.microsoft.com/office/drawing/2014/main" id="{328CA67C-E239-4DC5-A024-E5937540C829}"/>
              </a:ext>
            </a:extLst>
          </p:cNvPr>
          <p:cNvPicPr>
            <a:picLocks noChangeAspect="1"/>
          </p:cNvPicPr>
          <p:nvPr/>
        </p:nvPicPr>
        <p:blipFill>
          <a:blip r:embed="rId5"/>
          <a:stretch>
            <a:fillRect/>
          </a:stretch>
        </p:blipFill>
        <p:spPr>
          <a:xfrm>
            <a:off x="4776652" y="2342646"/>
            <a:ext cx="6460843" cy="4538890"/>
          </a:xfrm>
          <a:prstGeom prst="rect">
            <a:avLst/>
          </a:prstGeom>
        </p:spPr>
      </p:pic>
    </p:spTree>
    <p:extLst>
      <p:ext uri="{BB962C8B-B14F-4D97-AF65-F5344CB8AC3E}">
        <p14:creationId xmlns:p14="http://schemas.microsoft.com/office/powerpoint/2010/main" val="22821522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280322" cy="1080938"/>
          </a:xfrm>
        </p:spPr>
        <p:txBody>
          <a:bodyPr/>
          <a:lstStyle/>
          <a:p>
            <a:r>
              <a:rPr lang="en-US" dirty="0"/>
              <a:t>EXAMPLE IMAGES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pic>
        <p:nvPicPr>
          <p:cNvPr id="5" name="Picture 4">
            <a:extLst>
              <a:ext uri="{FF2B5EF4-FFF2-40B4-BE49-F238E27FC236}">
                <a16:creationId xmlns:a16="http://schemas.microsoft.com/office/drawing/2014/main" id="{1025AA59-A8F9-4D98-965B-EC2AA666BD30}"/>
              </a:ext>
            </a:extLst>
          </p:cNvPr>
          <p:cNvPicPr>
            <a:picLocks noChangeAspect="1"/>
          </p:cNvPicPr>
          <p:nvPr/>
        </p:nvPicPr>
        <p:blipFill>
          <a:blip r:embed="rId5"/>
          <a:stretch>
            <a:fillRect/>
          </a:stretch>
        </p:blipFill>
        <p:spPr>
          <a:xfrm>
            <a:off x="2257926" y="2053889"/>
            <a:ext cx="7676147" cy="4804111"/>
          </a:xfrm>
          <a:prstGeom prst="rect">
            <a:avLst/>
          </a:prstGeom>
        </p:spPr>
      </p:pic>
    </p:spTree>
    <p:extLst>
      <p:ext uri="{BB962C8B-B14F-4D97-AF65-F5344CB8AC3E}">
        <p14:creationId xmlns:p14="http://schemas.microsoft.com/office/powerpoint/2010/main" val="4082960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E30B-392D-4691-8125-129E25AAA524}"/>
              </a:ext>
            </a:extLst>
          </p:cNvPr>
          <p:cNvSpPr>
            <a:spLocks noGrp="1"/>
          </p:cNvSpPr>
          <p:nvPr>
            <p:ph type="title"/>
          </p:nvPr>
        </p:nvSpPr>
        <p:spPr/>
        <p:txBody>
          <a:bodyPr/>
          <a:lstStyle/>
          <a:p>
            <a:r>
              <a:rPr lang="en-US" dirty="0"/>
              <a:t>TABLES</a:t>
            </a:r>
          </a:p>
        </p:txBody>
      </p:sp>
      <p:pic>
        <p:nvPicPr>
          <p:cNvPr id="5" name="Graphic 4" descr="Purpose icon">
            <a:extLst>
              <a:ext uri="{FF2B5EF4-FFF2-40B4-BE49-F238E27FC236}">
                <a16:creationId xmlns:a16="http://schemas.microsoft.com/office/drawing/2014/main" id="{28F7ACE2-5D39-488F-AF39-9DEDFF0FF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486" y="2947289"/>
            <a:ext cx="936000" cy="936000"/>
          </a:xfrm>
          <a:prstGeom prst="rect">
            <a:avLst/>
          </a:prstGeom>
        </p:spPr>
      </p:pic>
      <p:sp>
        <p:nvSpPr>
          <p:cNvPr id="3" name="Text Placeholder 2">
            <a:extLst>
              <a:ext uri="{FF2B5EF4-FFF2-40B4-BE49-F238E27FC236}">
                <a16:creationId xmlns:a16="http://schemas.microsoft.com/office/drawing/2014/main" id="{E7C2A41D-6B6E-4DD0-A7BD-E8CA001266EE}"/>
              </a:ext>
            </a:extLst>
          </p:cNvPr>
          <p:cNvSpPr>
            <a:spLocks noGrp="1"/>
          </p:cNvSpPr>
          <p:nvPr>
            <p:ph type="body" idx="1"/>
          </p:nvPr>
        </p:nvSpPr>
        <p:spPr>
          <a:xfrm>
            <a:off x="5415029" y="4222232"/>
            <a:ext cx="5150265" cy="1704017"/>
          </a:xfrm>
        </p:spPr>
        <p:txBody>
          <a:bodyPr>
            <a:normAutofit/>
          </a:bodyPr>
          <a:lstStyle/>
          <a:p>
            <a:pPr marL="342900" indent="-342900" algn="l">
              <a:buFont typeface="Arial" panose="020B0604020202020204" pitchFamily="34" charset="0"/>
              <a:buChar char="•"/>
            </a:pPr>
            <a:r>
              <a:rPr lang="en-US" sz="2400" dirty="0"/>
              <a:t>How to create tables</a:t>
            </a:r>
          </a:p>
          <a:p>
            <a:pPr marL="342900" indent="-342900" algn="l">
              <a:buFont typeface="Arial" panose="020B0604020202020204" pitchFamily="34" charset="0"/>
              <a:buChar char="•"/>
            </a:pPr>
            <a:r>
              <a:rPr lang="en-US" sz="2400" dirty="0"/>
              <a:t>What information suits tables</a:t>
            </a:r>
          </a:p>
          <a:p>
            <a:pPr marL="342900" indent="-342900" algn="l">
              <a:buFont typeface="Arial" panose="020B0604020202020204" pitchFamily="34" charset="0"/>
              <a:buChar char="•"/>
            </a:pPr>
            <a:r>
              <a:rPr lang="en-US" sz="2400" dirty="0"/>
              <a:t>How to present complex data in tables</a:t>
            </a:r>
          </a:p>
        </p:txBody>
      </p:sp>
    </p:spTree>
    <p:extLst>
      <p:ext uri="{BB962C8B-B14F-4D97-AF65-F5344CB8AC3E}">
        <p14:creationId xmlns:p14="http://schemas.microsoft.com/office/powerpoint/2010/main" val="26087881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TABLES</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683898" y="2053888"/>
            <a:ext cx="10038521" cy="4683795"/>
          </a:xfrm>
        </p:spPr>
        <p:txBody>
          <a:bodyPr>
            <a:noAutofit/>
          </a:bodyPr>
          <a:lstStyle/>
          <a:p>
            <a:pPr marL="0" indent="0">
              <a:lnSpc>
                <a:spcPct val="100000"/>
              </a:lnSpc>
              <a:buNone/>
            </a:pPr>
            <a:r>
              <a:rPr lang="en-US" dirty="0"/>
              <a:t>There are several types of information that need to be displayed in a grid or table. For example: sports results, stock reports, train timetables.</a:t>
            </a:r>
            <a:br>
              <a:rPr lang="en-US" sz="20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dirty="0"/>
              <a:t>There are several types of information that need to be displayed in a grid or table. For example: sports results, stock reports, train timetables.</a:t>
            </a:r>
            <a:br>
              <a:rPr lang="en-US" dirty="0"/>
            </a:br>
            <a:br>
              <a:rPr lang="en-US" dirty="0"/>
            </a:br>
            <a:r>
              <a:rPr lang="en-US" dirty="0">
                <a:latin typeface="Arial" panose="020B0604020202020204" pitchFamily="34" charset="0"/>
                <a:cs typeface="Arial" panose="020B0604020202020204" pitchFamily="34" charset="0"/>
              </a:rPr>
              <a:t>● </a:t>
            </a:r>
            <a:r>
              <a:rPr lang="en-US" dirty="0"/>
              <a:t>Use the four key elements for creating tables </a:t>
            </a:r>
            <a:br>
              <a:rPr lang="en-US" dirty="0"/>
            </a:br>
            <a:r>
              <a:rPr lang="en-US" dirty="0"/>
              <a:t>● Represent complex data using tables </a:t>
            </a:r>
            <a:br>
              <a:rPr lang="en-US" dirty="0"/>
            </a:br>
            <a:r>
              <a:rPr lang="en-US" dirty="0"/>
              <a:t>● Add captions to tables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857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US" dirty="0"/>
              <a:t>HOW IT IS CREATED</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905544" y="2207491"/>
            <a:ext cx="9845963" cy="4368800"/>
          </a:xfrm>
        </p:spPr>
        <p:txBody>
          <a:bodyPr>
            <a:normAutofit lnSpcReduction="10000"/>
          </a:bodyPr>
          <a:lstStyle/>
          <a:p>
            <a:pPr marL="0" indent="0">
              <a:buNone/>
            </a:pPr>
            <a:r>
              <a:rPr lang="en-US" dirty="0"/>
              <a:t>Small websites are often written just using HTML and CSS. </a:t>
            </a:r>
            <a:br>
              <a:rPr lang="en-US" dirty="0"/>
            </a:br>
            <a:r>
              <a:rPr lang="en-US" dirty="0"/>
              <a:t>Larger websites — in particular those that are updated regularly and use a content management system (CMS), blogging tools, or e-commerce software — often make use of more complex technologies on the web server, but these technologies are actually used to produce HTML and CSS that is then sent to the browser. So, if your site uses these technologies, you will be able to use your new HTML and CSS knowledge to take more control over how your site looks.</a:t>
            </a:r>
          </a:p>
          <a:p>
            <a:pPr marL="0" indent="0">
              <a:buNone/>
            </a:pPr>
            <a:r>
              <a:rPr lang="en-US" dirty="0"/>
              <a:t>Larger, more complex sites like these may use a database to store data, and programming languages such as PHP, </a:t>
            </a:r>
            <a:r>
              <a:rPr lang="en-US" dirty="0" err="1"/>
              <a:t>ASP.Net</a:t>
            </a:r>
            <a:r>
              <a:rPr lang="en-US" dirty="0"/>
              <a:t>, Java, or Ruby on the web server, but you do not need to know these technologies to improve what the user sees. The skills you'll learn in this book should be enough to help you on that road.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28252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WHAT’S A TABLE?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683898" y="2053888"/>
            <a:ext cx="10038521" cy="954007"/>
          </a:xfrm>
        </p:spPr>
        <p:txBody>
          <a:bodyPr>
            <a:noAutofit/>
          </a:bodyPr>
          <a:lstStyle/>
          <a:p>
            <a:pPr marL="0" indent="0">
              <a:lnSpc>
                <a:spcPct val="100000"/>
              </a:lnSpc>
              <a:buNone/>
            </a:pPr>
            <a:r>
              <a:rPr lang="en-US" dirty="0"/>
              <a:t>A table represents information in a grid format. Examples of tables include financial reports, TV schedules, and sports results.</a:t>
            </a:r>
            <a:br>
              <a:rPr lang="en-US" dirty="0"/>
            </a:br>
            <a:br>
              <a:rPr lang="en-US" dirty="0"/>
            </a:b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78E00E1-7937-44D1-9069-8829B99CD405}"/>
              </a:ext>
            </a:extLst>
          </p:cNvPr>
          <p:cNvPicPr>
            <a:picLocks noChangeAspect="1"/>
          </p:cNvPicPr>
          <p:nvPr/>
        </p:nvPicPr>
        <p:blipFill>
          <a:blip r:embed="rId5"/>
          <a:stretch>
            <a:fillRect/>
          </a:stretch>
        </p:blipFill>
        <p:spPr>
          <a:xfrm>
            <a:off x="3710364" y="2979969"/>
            <a:ext cx="7076206" cy="3878031"/>
          </a:xfrm>
          <a:prstGeom prst="rect">
            <a:avLst/>
          </a:prstGeom>
        </p:spPr>
      </p:pic>
      <p:sp>
        <p:nvSpPr>
          <p:cNvPr id="7" name="Content Placeholder 2">
            <a:extLst>
              <a:ext uri="{FF2B5EF4-FFF2-40B4-BE49-F238E27FC236}">
                <a16:creationId xmlns:a16="http://schemas.microsoft.com/office/drawing/2014/main" id="{0D5731E3-C871-4638-9845-F0959670E665}"/>
              </a:ext>
            </a:extLst>
          </p:cNvPr>
          <p:cNvSpPr txBox="1">
            <a:spLocks/>
          </p:cNvSpPr>
          <p:nvPr/>
        </p:nvSpPr>
        <p:spPr>
          <a:xfrm>
            <a:off x="1683898" y="3263712"/>
            <a:ext cx="1901514" cy="3209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dirty="0"/>
              <a:t>Grids allow us to understand complex data by referencing information on two axes. </a:t>
            </a:r>
            <a:br>
              <a:rPr lang="en-US" sz="1400" dirty="0"/>
            </a:br>
            <a:br>
              <a:rPr lang="en-US" sz="1400" dirty="0"/>
            </a:br>
            <a:r>
              <a:rPr lang="en-US" sz="1400" dirty="0"/>
              <a:t>Each block in the grid is referred to as a table cell. In HTML a table is written out row by row.</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8993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a:xfrm>
            <a:off x="2137646" y="753228"/>
            <a:ext cx="9839006" cy="1080938"/>
          </a:xfrm>
        </p:spPr>
        <p:txBody>
          <a:bodyPr/>
          <a:lstStyle/>
          <a:p>
            <a:r>
              <a:rPr lang="en-US" dirty="0"/>
              <a:t>BASIC TABLE STRUCTURE</a:t>
            </a:r>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683898" y="2053888"/>
            <a:ext cx="10038521" cy="954007"/>
          </a:xfrm>
        </p:spPr>
        <p:txBody>
          <a:bodyPr>
            <a:noAutofit/>
          </a:bodyPr>
          <a:lstStyle/>
          <a:p>
            <a:pPr marL="0" indent="0">
              <a:lnSpc>
                <a:spcPct val="100000"/>
              </a:lnSpc>
              <a:buNone/>
            </a:pPr>
            <a:r>
              <a:rPr lang="en-US" dirty="0"/>
              <a:t>A table represents information in a grid format. Examples of tables include financial reports, TV schedules, and sports results.</a:t>
            </a:r>
            <a:br>
              <a:rPr lang="en-US" dirty="0"/>
            </a:br>
            <a:br>
              <a:rPr lang="en-US" dirty="0"/>
            </a:br>
            <a:endParaRPr lang="en-US"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0D5731E3-C871-4638-9845-F0959670E665}"/>
              </a:ext>
            </a:extLst>
          </p:cNvPr>
          <p:cNvSpPr txBox="1">
            <a:spLocks/>
          </p:cNvSpPr>
          <p:nvPr/>
        </p:nvSpPr>
        <p:spPr>
          <a:xfrm>
            <a:off x="390241" y="3242802"/>
            <a:ext cx="2587313" cy="3209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b="1" dirty="0"/>
              <a:t>&lt;table&gt;</a:t>
            </a:r>
            <a:br>
              <a:rPr lang="en-US" sz="1400" dirty="0"/>
            </a:br>
            <a:r>
              <a:rPr lang="en-US" sz="1400" dirty="0"/>
              <a:t>The </a:t>
            </a:r>
            <a:r>
              <a:rPr lang="en-US" sz="1400" b="1" dirty="0"/>
              <a:t>&lt;table&gt; </a:t>
            </a:r>
            <a:r>
              <a:rPr lang="en-US" sz="1400" dirty="0"/>
              <a:t>element is used to create a table. The contents of the table are written out row by row.</a:t>
            </a:r>
          </a:p>
          <a:p>
            <a:pPr marL="0" indent="0">
              <a:lnSpc>
                <a:spcPct val="100000"/>
              </a:lnSpc>
              <a:buFont typeface="Arial" panose="020B0604020202020204" pitchFamily="34" charset="0"/>
              <a:buNone/>
            </a:pPr>
            <a:r>
              <a:rPr lang="en-US" sz="1400" b="1" dirty="0"/>
              <a:t>&lt;tr&gt;</a:t>
            </a:r>
            <a:br>
              <a:rPr lang="en-US" sz="1400" dirty="0"/>
            </a:br>
            <a:r>
              <a:rPr lang="en-US" sz="1400" dirty="0"/>
              <a:t>You indicate the start of each row using the opening </a:t>
            </a:r>
            <a:r>
              <a:rPr lang="en-US" sz="1400" b="1" dirty="0"/>
              <a:t>&lt;tr&gt; </a:t>
            </a:r>
            <a:r>
              <a:rPr lang="en-US" sz="1400" dirty="0"/>
              <a:t>tag. (The tr stands for table row.) It is followed by one or more &lt;td&gt; elements (one for each cell in that row). At the end of the row you use a closing </a:t>
            </a:r>
            <a:r>
              <a:rPr lang="en-US" sz="1400" b="1" dirty="0"/>
              <a:t>&lt;/tr&gt; </a:t>
            </a:r>
            <a:r>
              <a:rPr lang="en-US" sz="1400" dirty="0"/>
              <a:t>tag.</a:t>
            </a:r>
            <a:endParaRPr lang="en-US"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3CA3748-FE8D-46E5-998E-06B98AAA72D6}"/>
              </a:ext>
            </a:extLst>
          </p:cNvPr>
          <p:cNvPicPr>
            <a:picLocks noChangeAspect="1"/>
          </p:cNvPicPr>
          <p:nvPr/>
        </p:nvPicPr>
        <p:blipFill>
          <a:blip r:embed="rId5"/>
          <a:stretch>
            <a:fillRect/>
          </a:stretch>
        </p:blipFill>
        <p:spPr>
          <a:xfrm>
            <a:off x="3197609" y="3007895"/>
            <a:ext cx="5971675" cy="3929105"/>
          </a:xfrm>
          <a:prstGeom prst="rect">
            <a:avLst/>
          </a:prstGeom>
        </p:spPr>
      </p:pic>
      <p:sp>
        <p:nvSpPr>
          <p:cNvPr id="9" name="Content Placeholder 2">
            <a:extLst>
              <a:ext uri="{FF2B5EF4-FFF2-40B4-BE49-F238E27FC236}">
                <a16:creationId xmlns:a16="http://schemas.microsoft.com/office/drawing/2014/main" id="{9D91FEB3-BCE8-408C-9108-4159C39E78F7}"/>
              </a:ext>
            </a:extLst>
          </p:cNvPr>
          <p:cNvSpPr txBox="1">
            <a:spLocks/>
          </p:cNvSpPr>
          <p:nvPr/>
        </p:nvSpPr>
        <p:spPr>
          <a:xfrm>
            <a:off x="9389339" y="3850106"/>
            <a:ext cx="2587313" cy="3209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b="1" dirty="0"/>
              <a:t>&lt;td&gt;</a:t>
            </a:r>
          </a:p>
          <a:p>
            <a:pPr marL="0" indent="0">
              <a:lnSpc>
                <a:spcPct val="100000"/>
              </a:lnSpc>
              <a:buFont typeface="Arial" panose="020B0604020202020204" pitchFamily="34" charset="0"/>
              <a:buNone/>
            </a:pPr>
            <a:r>
              <a:rPr lang="en-US" sz="1400" dirty="0"/>
              <a:t>Each cell of a table is represented using a </a:t>
            </a:r>
            <a:r>
              <a:rPr lang="en-US" sz="1400" b="1" dirty="0"/>
              <a:t>&lt;td&gt; </a:t>
            </a:r>
            <a:r>
              <a:rPr lang="en-US" sz="1400" dirty="0"/>
              <a:t>element. (The td stands for table data.)At the end of each cell you use a closing </a:t>
            </a:r>
            <a:r>
              <a:rPr lang="en-US" sz="1400" b="1" dirty="0"/>
              <a:t>&lt;/td&gt; </a:t>
            </a:r>
            <a:r>
              <a:rPr lang="en-US" sz="1400" dirty="0"/>
              <a:t>tag.</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156288"/>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421116_win32_fixed.potx" id="{FA6E73D7-AB4D-470A-BC20-4A5DAA7F1483}" vid="{121C5919-B768-4EE0-B81A-4F293224EA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Reflection on learning </Template>
  <TotalTime>1014</TotalTime>
  <Words>16651</Words>
  <Application>Microsoft Office PowerPoint</Application>
  <PresentationFormat>Widescreen</PresentationFormat>
  <Paragraphs>1132</Paragraphs>
  <Slides>91</Slides>
  <Notes>90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charter</vt:lpstr>
      <vt:lpstr>Segoe UI</vt:lpstr>
      <vt:lpstr>Trebuchet MS</vt:lpstr>
      <vt:lpstr>Wingdings</vt:lpstr>
      <vt:lpstr>Berlin</vt:lpstr>
      <vt:lpstr>Computer Programming</vt:lpstr>
      <vt:lpstr>HOW PEOPLE ACCESS THE WEB</vt:lpstr>
      <vt:lpstr>BROWSERS</vt:lpstr>
      <vt:lpstr>WEB SERVERS</vt:lpstr>
      <vt:lpstr>DEVICES</vt:lpstr>
      <vt:lpstr>SCREEN READERS</vt:lpstr>
      <vt:lpstr>HOW WEBSITES ARE CREATED</vt:lpstr>
      <vt:lpstr>WHAT YOU SEE</vt:lpstr>
      <vt:lpstr>HOW IT IS CREATED</vt:lpstr>
      <vt:lpstr>HTML 5 &amp; CSS3</vt:lpstr>
      <vt:lpstr>STRUCTURE</vt:lpstr>
      <vt:lpstr>STRUCTURE</vt:lpstr>
      <vt:lpstr>STRUCTURE</vt:lpstr>
      <vt:lpstr>STRUCTURE</vt:lpstr>
      <vt:lpstr>HOW PAGES USE STRUCTURE</vt:lpstr>
      <vt:lpstr>HOW PAGES USE STRUCTURE</vt:lpstr>
      <vt:lpstr>STRUCTURING WORD DOCUMENTES</vt:lpstr>
      <vt:lpstr>STRUCTURING WORD DOCUMENTES</vt:lpstr>
      <vt:lpstr>HTML DESCRIBES THE STRUCTURES OF PAGES</vt:lpstr>
      <vt:lpstr>HTML DESCRIBES THE STRUCTURES OF PAGES</vt:lpstr>
      <vt:lpstr>PowerPoint Presentation</vt:lpstr>
      <vt:lpstr>HTML DESCRIBES THE STRUCTURES OF PAGES</vt:lpstr>
      <vt:lpstr>HTML DESCRIBES THE STRUCTURES OF PAGES</vt:lpstr>
      <vt:lpstr>A CLOSER LOOK AT TAGS</vt:lpstr>
      <vt:lpstr>A CLOSER LOOK AT TAGS</vt:lpstr>
      <vt:lpstr>Attributes Tell Us More About Elements</vt:lpstr>
      <vt:lpstr>Attributes Tell Us More About Elements</vt:lpstr>
      <vt:lpstr>BODY, HEAD &amp; TITLE</vt:lpstr>
      <vt:lpstr>BODY, HEAD &amp; TITLE</vt:lpstr>
      <vt:lpstr>TEXT</vt:lpstr>
      <vt:lpstr>Text</vt:lpstr>
      <vt:lpstr>HEADINGS</vt:lpstr>
      <vt:lpstr>HEADINGS</vt:lpstr>
      <vt:lpstr>PARAGRAPHS</vt:lpstr>
      <vt:lpstr>PARAGRAPHS</vt:lpstr>
      <vt:lpstr>BOLD</vt:lpstr>
      <vt:lpstr>BOLD</vt:lpstr>
      <vt:lpstr>ITALIC</vt:lpstr>
      <vt:lpstr>ITALIC</vt:lpstr>
      <vt:lpstr>SUPERSCRIPT &amp; SUBSCRIPT</vt:lpstr>
      <vt:lpstr>SUPERSCRIPT &amp; SUBSCRIPT</vt:lpstr>
      <vt:lpstr>SEMANTIC MARKUP</vt:lpstr>
      <vt:lpstr>STRONG &amp; EMPHASIS</vt:lpstr>
      <vt:lpstr>STRONG &amp; EMPHASIS</vt:lpstr>
      <vt:lpstr>QUOTATIONS</vt:lpstr>
      <vt:lpstr>ABBREVIATIONS &amp; ACRONYMS</vt:lpstr>
      <vt:lpstr>CITATIONS &amp; DEFINITIONS</vt:lpstr>
      <vt:lpstr>CITATIONS &amp; DEFINITIONS</vt:lpstr>
      <vt:lpstr>CITATIONS &amp; DEFINITIONS</vt:lpstr>
      <vt:lpstr>CHANGES TO CONTENT</vt:lpstr>
      <vt:lpstr>CHANGES TO CONTENT</vt:lpstr>
      <vt:lpstr>CHANGES TO CONTENT</vt:lpstr>
      <vt:lpstr>LISTS</vt:lpstr>
      <vt:lpstr>LISTS</vt:lpstr>
      <vt:lpstr>LISTS</vt:lpstr>
      <vt:lpstr>ORDERED LISTS</vt:lpstr>
      <vt:lpstr>UNORDERED LISTS</vt:lpstr>
      <vt:lpstr>DEFINITION LISTS</vt:lpstr>
      <vt:lpstr>NESTED LISTS</vt:lpstr>
      <vt:lpstr>EXAMPLE LISTS</vt:lpstr>
      <vt:lpstr>LINKS</vt:lpstr>
      <vt:lpstr>LINKS</vt:lpstr>
      <vt:lpstr>WRITING LINKS</vt:lpstr>
      <vt:lpstr>WRITING LINKS</vt:lpstr>
      <vt:lpstr>LINKING TO OTHER SITES</vt:lpstr>
      <vt:lpstr>LINKING TO OTHER PAGES ON THE SAME SITE</vt:lpstr>
      <vt:lpstr>DIRECTORY STRUCTURE</vt:lpstr>
      <vt:lpstr>DIRECTORY STRUCTURE</vt:lpstr>
      <vt:lpstr>RELATIVE URLS</vt:lpstr>
      <vt:lpstr>EMAIL LINKS</vt:lpstr>
      <vt:lpstr>LINKING TO A SPECIFIC PART OF THE SAME PAGE</vt:lpstr>
      <vt:lpstr>LINKING TO A SPECIFIC PART OF THE SAME PAGE</vt:lpstr>
      <vt:lpstr>EXAMPLE LINKS</vt:lpstr>
      <vt:lpstr>IMAGES</vt:lpstr>
      <vt:lpstr>IMAGES</vt:lpstr>
      <vt:lpstr>CHOOSING IMAGES FOR YOU SITE</vt:lpstr>
      <vt:lpstr>STORING IMAGES ON YOUR SITE</vt:lpstr>
      <vt:lpstr>ADDING IMAGES</vt:lpstr>
      <vt:lpstr>HEIGHT &amp; WIDTH OF IMAGES</vt:lpstr>
      <vt:lpstr>WHERE TO PLACE IMAGES IN YOUR CODE</vt:lpstr>
      <vt:lpstr>WHERE TO PLACE IMAGES IN YOUR CODE</vt:lpstr>
      <vt:lpstr>THREE RULES FOR CREATING IMAGES</vt:lpstr>
      <vt:lpstr>IMAGE DIMENSIONS</vt:lpstr>
      <vt:lpstr>CROPPING IMAGES</vt:lpstr>
      <vt:lpstr>IMAGE DIMENSIONS</vt:lpstr>
      <vt:lpstr>HTML5: FIGURE AND FIGURE CAPTION</vt:lpstr>
      <vt:lpstr>EXAMPLE IMAGES</vt:lpstr>
      <vt:lpstr>TABLES</vt:lpstr>
      <vt:lpstr>TABLES</vt:lpstr>
      <vt:lpstr>WHAT’S A TABLE?</vt:lpstr>
      <vt:lpstr>BASIC TABLE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Programming</dc:title>
  <dc:creator>aj bañacia</dc:creator>
  <cp:lastModifiedBy>aj bañacia</cp:lastModifiedBy>
  <cp:revision>7</cp:revision>
  <dcterms:created xsi:type="dcterms:W3CDTF">2022-01-07T05:09:56Z</dcterms:created>
  <dcterms:modified xsi:type="dcterms:W3CDTF">2022-01-12T09:15:54Z</dcterms:modified>
</cp:coreProperties>
</file>